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7" r:id="rId14"/>
    <p:sldId id="298" r:id="rId15"/>
    <p:sldId id="299" r:id="rId16"/>
    <p:sldId id="293" r:id="rId17"/>
    <p:sldId id="294" r:id="rId18"/>
    <p:sldId id="295" r:id="rId19"/>
    <p:sldId id="303" r:id="rId20"/>
    <p:sldId id="300" r:id="rId21"/>
    <p:sldId id="296" r:id="rId22"/>
    <p:sldId id="301" r:id="rId23"/>
    <p:sldId id="302" r:id="rId24"/>
    <p:sldId id="304" r:id="rId25"/>
    <p:sldId id="305" r:id="rId26"/>
    <p:sldId id="310" r:id="rId27"/>
    <p:sldId id="311" r:id="rId28"/>
    <p:sldId id="306" r:id="rId29"/>
    <p:sldId id="307" r:id="rId30"/>
    <p:sldId id="308" r:id="rId31"/>
    <p:sldId id="309" r:id="rId32"/>
    <p:sldId id="285" r:id="rId33"/>
    <p:sldId id="279" r:id="rId34"/>
    <p:sldId id="280" r:id="rId35"/>
    <p:sldId id="281" r:id="rId36"/>
    <p:sldId id="25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E7B88D-A84A-40CB-8A33-0546BEA27B34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760A18-7CEF-43BC-97C8-C7D9F1C85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0A18-7CEF-43BC-97C8-C7D9F1C85B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2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6ABF-B09D-4476-9781-C6336738A0F9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F4AC-8030-4E04-B09E-B688122C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7" y="-148142"/>
            <a:ext cx="9393220" cy="70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2254" y="1524000"/>
            <a:ext cx="6571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David" pitchFamily="34" charset="-79"/>
                <a:cs typeface="David" pitchFamily="34" charset="-79"/>
              </a:rPr>
              <a:t>QUALITY AND YOU</a:t>
            </a:r>
            <a:endParaRPr lang="en-US" sz="5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399" y="2971800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>GUIDE for New Medical Staff  </a:t>
            </a:r>
            <a:endParaRPr lang="en-US" sz="28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35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950"/>
            <a:ext cx="9144000" cy="72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05343"/>
              </p:ext>
            </p:extLst>
          </p:nvPr>
        </p:nvGraphicFramePr>
        <p:xfrm>
          <a:off x="1181100" y="0"/>
          <a:ext cx="6781800" cy="5638800"/>
        </p:xfrm>
        <a:graphic>
          <a:graphicData uri="http://schemas.openxmlformats.org/drawingml/2006/table">
            <a:tbl>
              <a:tblPr firstRow="1" firstCol="1" bandRow="1"/>
              <a:tblGrid>
                <a:gridCol w="3426120"/>
                <a:gridCol w="3355680"/>
              </a:tblGrid>
              <a:tr h="49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Identification &amp; Treatment of Severe Sepsis and Septic Shock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Based on the CMS Sepsis Core Measure and guidelines October 2015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Identification &amp; Treatment of Severe Sepsis and Septic Shock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Based on the CMS Sepsis Core Measure and guidelines October 2015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Severe Sepsis/Septic Shock Definitions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Treatment Overview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4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Severe Sepsis Present when the following three are met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within 6 hours of each other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Presence of  infection/suspected infection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Two or more Systemic Inflammatory Response Syndrome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(SIRS) criteria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Temp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101 F (38.3° C) or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96.8° F (36° C)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HR &gt; 90 </a:t>
                      </a:r>
                      <a:r>
                        <a:rPr lang="en-US" sz="600" dirty="0" err="1">
                          <a:effectLst/>
                          <a:latin typeface="Tahoma"/>
                          <a:ea typeface="Calibri"/>
                          <a:cs typeface="Times New Roman"/>
                        </a:rPr>
                        <a:t>bpm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RR &gt; 20 per min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WBC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12,000 or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4000 or &gt; 10% Bands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</a:t>
                      </a: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One or more signs of organ dysfunction 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(organ dysfunction caused by a chronic condition or medication is not included)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Lactic Acid &gt; 2 and &lt; 4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Hypotension = SBP &lt; 90 or MAP &lt; 65</a:t>
                      </a:r>
                      <a:r>
                        <a:rPr lang="en-US" sz="600" b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or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a decrease in SBP by &gt; 40 from last considered normal for patient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</a:t>
                      </a:r>
                      <a:r>
                        <a:rPr lang="en-US" sz="600" dirty="0" err="1">
                          <a:effectLst/>
                          <a:latin typeface="Tahoma"/>
                          <a:ea typeface="Calibri"/>
                          <a:cs typeface="Times New Roman"/>
                        </a:rPr>
                        <a:t>Creatinine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&gt; 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Urine output &lt; 0.5ml/kg/</a:t>
                      </a:r>
                      <a:r>
                        <a:rPr lang="en-US" sz="600" dirty="0" err="1">
                          <a:effectLst/>
                          <a:latin typeface="Tahoma"/>
                          <a:ea typeface="Calibri"/>
                          <a:cs typeface="Times New Roman"/>
                        </a:rPr>
                        <a:t>hr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x 2 </a:t>
                      </a:r>
                      <a:r>
                        <a:rPr lang="en-US" sz="600" dirty="0" err="1">
                          <a:effectLst/>
                          <a:latin typeface="Tahoma"/>
                          <a:ea typeface="Calibri"/>
                          <a:cs typeface="Times New Roman"/>
                        </a:rPr>
                        <a:t>hrs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Bilirubin &gt; 2 mg/dl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PLT count &lt; 100,000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INR &gt; 1.5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 PTT &gt; 60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 Acute respiratory failure requiring - a new need for invasive or non-invasive mechanical ventilation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1">
                          <a:effectLst/>
                          <a:latin typeface="Tahoma"/>
                          <a:ea typeface="Calibri"/>
                          <a:cs typeface="Times New Roman"/>
                        </a:rPr>
                        <a:t>After identification of Severe Sepsis/Septic Shock, patient receives all of the following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Within 3 hours of presentation time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</a:t>
                      </a: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Lactic acid </a:t>
                      </a: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– initial specimen collected and resulted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● Blood Culture prior to IV antibiotics </a:t>
                      </a: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– specimen collected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● Crystalloid fluid bolus (30ml/kg Lactated Ringers (LR) or 0.9% NaCl (NS) initiated </a:t>
                      </a: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– if hypotension present and/or initial lactic acid </a:t>
                      </a:r>
                      <a:r>
                        <a:rPr lang="en-US" sz="600" u="sng">
                          <a:effectLst/>
                          <a:latin typeface="Tahoma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 4.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Within 6 hours of presentation time </a:t>
                      </a:r>
                      <a:r>
                        <a:rPr lang="en-US" sz="600" i="1" u="sng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(not from last evaluation but from presentation of Severe Sepsis)</a:t>
                      </a:r>
                      <a:r>
                        <a:rPr lang="en-US" sz="600" b="1" u="sng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●   Repeat lactic acid – </a:t>
                      </a:r>
                      <a:r>
                        <a:rPr lang="en-US" sz="600">
                          <a:effectLst/>
                          <a:latin typeface="Tahoma"/>
                          <a:ea typeface="Calibri"/>
                          <a:cs typeface="Times New Roman"/>
                        </a:rPr>
                        <a:t>if initial level  &gt; 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If Septic Shock identified, patient receives the following in addition to those listed above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Within 6 hours of presentation time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Focused exam, Physician/APRN/PA note that is documented after the crystalloid fluid bolus was started and must include all of the following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Review of VS: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must include temp, HR, RR, and BP. Nursing my obtain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Cardiopulmonary evaluation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: Includes heart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lung evaluations. Performed by Physician/APRN/PA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Capillary refill: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Performed by Physician/APRN/PA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Peripheral pulse evaluation: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Performed by Physician/APRN/PA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Skin exam: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Includes reference to skin pallor, performed by Physician/APRN/PA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Septic Shock present when both of the following are met </a:t>
                      </a:r>
                      <a:r>
                        <a:rPr lang="en-US" sz="600" b="1" u="sng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within 6 hours of each other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 </a:t>
                      </a: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Patient meets Severe Sepsis criteria above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</a:t>
                      </a:r>
                      <a:r>
                        <a:rPr lang="en-US" sz="6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Either: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 Lactic acid </a:t>
                      </a:r>
                      <a:r>
                        <a:rPr lang="en-US" sz="600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 Persistent hypotension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573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600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*** 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Persistent hypotension occurring the hour after crystalloid fluid bolus. Persistent hypotension = two or more consecutive SBP reading of , </a:t>
                      </a:r>
                      <a:r>
                        <a:rPr lang="en-US" sz="600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90 </a:t>
                      </a:r>
                      <a:r>
                        <a:rPr lang="en-US" sz="600" b="1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MAP &lt; 65 </a:t>
                      </a:r>
                      <a:r>
                        <a:rPr lang="en-US" sz="600" b="1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decrease in SBP by 40 from last SBP considered normal for patient in the hour following the crystalloid bolus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Notes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 If clinical criteria for severe sepsis/septic shock are not met, Physician/APRN/PA documentation of Severe Sepsis/Septic Shock will be designated as the presentation of time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 If clinical criteria are met prior to Physician/APRN/PA documentation, the presentation time will be the time that the last criteria is met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If Septic Shock with persistent hypotension ***, also receives within 6 hours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marR="0" indent="-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● Vasopressors – Initiated, must include one/more of the following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  °  Norepinephrine (LEVOPHED), phenylephrine (NEOSYNEPHRINE), dopamine, epinephrine, vasopressin (PITRESSIN)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*** 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Persistent hypotension occurring the hour after crystalloid fluid bolus. Persistent hypotension = two or more consecutive SBP reading of , </a:t>
                      </a:r>
                      <a:r>
                        <a:rPr lang="en-US" sz="600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90 </a:t>
                      </a:r>
                      <a:r>
                        <a:rPr lang="en-US" sz="600" b="1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MAP &lt; 65 </a:t>
                      </a:r>
                      <a:r>
                        <a:rPr lang="en-US" sz="600" b="1" i="1" u="sng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600" i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decrease in SBP by 40 from last SBP considered normal for patient in the hour following the crystalloid bolus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3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Sepsis Measures - Summary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195137"/>
            <a:ext cx="70104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1</a:t>
            </a:r>
            <a:r>
              <a:rPr lang="en-US" sz="2800" baseline="300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st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Lactic acid, blood cultures, antibiotics in three hours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If hypotensive or lactic acid &gt;2, 30 ml/kg in first three hours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Second lactic acid within six hours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Follow up exam after fluid for septic shock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No vasopressors till after fluids</a:t>
            </a:r>
          </a:p>
        </p:txBody>
      </p:sp>
    </p:spTree>
    <p:extLst>
      <p:ext uri="{BB962C8B-B14F-4D97-AF65-F5344CB8AC3E}">
        <p14:creationId xmlns:p14="http://schemas.microsoft.com/office/powerpoint/2010/main" val="1658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Tobacco Cessation Measures</a:t>
            </a:r>
            <a:br>
              <a:rPr lang="en-US" b="1" dirty="0" smtClean="0">
                <a:latin typeface="David" pitchFamily="34" charset="-79"/>
                <a:cs typeface="David" pitchFamily="34" charset="-79"/>
              </a:rPr>
            </a:br>
            <a:r>
              <a:rPr lang="en-US" b="1" dirty="0" smtClean="0">
                <a:latin typeface="David" pitchFamily="34" charset="-79"/>
                <a:cs typeface="David" pitchFamily="34" charset="-79"/>
              </a:rPr>
              <a:t> for Joint Commission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571" y="1958084"/>
            <a:ext cx="7620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use screening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use treatment provided or offered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use treatment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use treatment provided or offered at discharge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use treatment at discharge</a:t>
            </a:r>
          </a:p>
        </p:txBody>
      </p:sp>
    </p:spTree>
    <p:extLst>
      <p:ext uri="{BB962C8B-B14F-4D97-AF65-F5344CB8AC3E}">
        <p14:creationId xmlns:p14="http://schemas.microsoft.com/office/powerpoint/2010/main" val="1658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61762"/>
            <a:ext cx="96393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115" y="152399"/>
            <a:ext cx="7991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What is Value Based Purchasing</a:t>
            </a:r>
            <a:endParaRPr lang="en-US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77693"/>
            <a:ext cx="88207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This is a program of CMS to reward and penalize good and “less than optimal” care of patients.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This has morphed each year since inception.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The most recent focus is on outcomes, patient satisfaction, process of care, safety, and efficiency and cost reduction.</a:t>
            </a:r>
          </a:p>
          <a:p>
            <a:pPr algn="ctr"/>
            <a:endParaRPr lang="en-US" sz="2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80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18"/>
            <a:ext cx="9639300" cy="56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508" y="-198120"/>
            <a:ext cx="9639300" cy="705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228600"/>
            <a:ext cx="9639300" cy="59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63" y="-53340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73" y="-348734"/>
            <a:ext cx="9639299" cy="5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530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0600" y="52578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4800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8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0129" y="150395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Value Based Purchasing</a:t>
            </a:r>
            <a:br>
              <a:rPr lang="en-US" b="1" dirty="0" smtClean="0">
                <a:latin typeface="David" pitchFamily="34" charset="-79"/>
                <a:cs typeface="David" pitchFamily="34" charset="-79"/>
              </a:rPr>
            </a:br>
            <a:r>
              <a:rPr lang="en-US" b="1" dirty="0" smtClean="0">
                <a:latin typeface="David" pitchFamily="34" charset="-79"/>
                <a:cs typeface="David" pitchFamily="34" charset="-79"/>
              </a:rPr>
              <a:t>Spending per Beneficiary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0129" y="1676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Length of stay is primary contributing factor to MSPB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Includes three days prior and thirty days after acute  discharge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Considerations include home, home health, rehab, SNF, LTAC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Early AM discharge greatly helps ED throughput, and consequently patient satisfaction</a:t>
            </a:r>
            <a:endParaRPr lang="en-US" sz="28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8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76200"/>
            <a:ext cx="914400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9283" y="380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 smtClean="0">
                <a:latin typeface="David" pitchFamily="34" charset="-79"/>
                <a:cs typeface="David" pitchFamily="34" charset="-79"/>
              </a:rPr>
              <a:t>Value Based Purchasing</a:t>
            </a:r>
            <a:br>
              <a:rPr lang="en-US" sz="4900" b="1" dirty="0" smtClean="0">
                <a:latin typeface="David" pitchFamily="34" charset="-79"/>
                <a:cs typeface="David" pitchFamily="34" charset="-79"/>
              </a:rPr>
            </a:br>
            <a:r>
              <a:rPr lang="en-US" sz="4900" b="1" dirty="0" smtClean="0">
                <a:latin typeface="David" pitchFamily="34" charset="-79"/>
                <a:cs typeface="David" pitchFamily="34" charset="-79"/>
              </a:rPr>
              <a:t>    Clinical Outcomes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5850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30-day mortality, acute myocardial infarction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30-day mortality, heart failure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30-day mortality, pneumonia</a:t>
            </a:r>
            <a:endParaRPr lang="en-US" sz="28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1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550"/>
            <a:ext cx="9321031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04800"/>
            <a:ext cx="6923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REDUCING MORTALITY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20" y="1303421"/>
            <a:ext cx="7846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Document, Document!!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Use Sepsis Bundle Promptly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Order Sets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Involve Palliative Care, Ethics Committee,  </a:t>
            </a:r>
          </a:p>
          <a:p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   Hospice Care when appropriate!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When Appropriate, write orders for Comfort Care and DNR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91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784"/>
            <a:ext cx="9444762" cy="72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186" y="304800"/>
            <a:ext cx="5431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David" pitchFamily="34" charset="-79"/>
                <a:cs typeface="David" pitchFamily="34" charset="-79"/>
              </a:rPr>
              <a:t>WHO’S WATCHING?</a:t>
            </a:r>
            <a:endParaRPr lang="en-US" sz="4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959" y="1371600"/>
            <a:ext cx="5657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The Public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CMS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Insurers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The Joint Commission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Georgia Medical Care Foundation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Others (NHSN, Leapfrog, etc…)</a:t>
            </a:r>
            <a:endParaRPr lang="en-US" sz="28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6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4204"/>
            <a:ext cx="9131968" cy="68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74" y="16237"/>
            <a:ext cx="9115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David" pitchFamily="34" charset="-79"/>
                <a:cs typeface="David" pitchFamily="34" charset="-79"/>
              </a:rPr>
              <a:t>Value Based Purchasing- HCAHPS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en-US" sz="3600" b="1" dirty="0">
                <a:latin typeface="David" pitchFamily="34" charset="-79"/>
                <a:cs typeface="David" pitchFamily="34" charset="-79"/>
              </a:rPr>
              <a:t>Hospital Consumer Assessment of Healthcare Providers and Systems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010" y="2047205"/>
            <a:ext cx="4636167" cy="3306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Communication with Doctors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Communication with Nurses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Responsiveness of Hospital Staff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Pain 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49251" y="2015205"/>
            <a:ext cx="3938338" cy="362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Communication about Medications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Hospital Cleanliness and Quietness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Discharge Information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Overall Rating of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6776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Value Based Purchasing-Safety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829" y="1447800"/>
            <a:ext cx="7692189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PSI-90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Central Line Associated Bloodstream Infections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Catheter Associated Urinary Tract Infections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Surgical Site Infections: Colon and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Abd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Hyst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MRSA bacteremia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C.Difficile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Infections (hospital acquired)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Elective delivery before 39 weeks gestation</a:t>
            </a:r>
          </a:p>
        </p:txBody>
      </p:sp>
    </p:spTree>
    <p:extLst>
      <p:ext uri="{BB962C8B-B14F-4D97-AF65-F5344CB8AC3E}">
        <p14:creationId xmlns:p14="http://schemas.microsoft.com/office/powerpoint/2010/main" val="4041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432"/>
            <a:ext cx="96393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08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Healthcare Acquired Conditions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478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David" pitchFamily="34" charset="-79"/>
                <a:cs typeface="David" pitchFamily="34" charset="-79"/>
              </a:rPr>
              <a:t>This is a penalty on the lowest performing 25% of hospitals, and represents 1% of their Medicare payment.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David" pitchFamily="34" charset="-79"/>
                <a:cs typeface="David" pitchFamily="34" charset="-79"/>
              </a:rPr>
              <a:t>Measures: (very similar to VPB safety measures)</a:t>
            </a:r>
          </a:p>
          <a:p>
            <a:r>
              <a:rPr lang="en-US" sz="2800" dirty="0" smtClean="0">
                <a:latin typeface="David" pitchFamily="34" charset="-79"/>
                <a:cs typeface="David" pitchFamily="34" charset="-79"/>
              </a:rPr>
              <a:t>      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>PSI-90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Infections 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>acquired IN the hospital (CLABSI, CAUTI, MRSA, </a:t>
            </a:r>
            <a:r>
              <a:rPr lang="en-US" sz="2800" dirty="0" err="1">
                <a:latin typeface="David" pitchFamily="34" charset="-79"/>
                <a:cs typeface="David" pitchFamily="34" charset="-79"/>
              </a:rPr>
              <a:t>C.diff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>, SSIs of colon and </a:t>
            </a:r>
            <a:r>
              <a:rPr lang="en-US" sz="2800" dirty="0" err="1">
                <a:latin typeface="David" pitchFamily="34" charset="-79"/>
                <a:cs typeface="David" pitchFamily="34" charset="-79"/>
              </a:rPr>
              <a:t>abd</a:t>
            </a:r>
            <a:r>
              <a:rPr lang="en-US" sz="2800" dirty="0">
                <a:latin typeface="David" pitchFamily="34" charset="-79"/>
                <a:cs typeface="David" pitchFamily="34" charset="-79"/>
              </a:rPr>
              <a:t>. Hysterectomy)</a:t>
            </a:r>
          </a:p>
        </p:txBody>
      </p:sp>
    </p:spTree>
    <p:extLst>
      <p:ext uri="{BB962C8B-B14F-4D97-AF65-F5344CB8AC3E}">
        <p14:creationId xmlns:p14="http://schemas.microsoft.com/office/powerpoint/2010/main" val="11411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" y="28074"/>
            <a:ext cx="9134284" cy="68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20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What is PSI-90?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526" y="1295400"/>
            <a:ext cx="70866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Pressure Ulcers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Iatrogenic Pneumothorax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CLABSI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Accidental Puncture or Laceration Rate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Post-op Hip Fracture Rate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Post-op DVT or PE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Post-op Sepsis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Post-op Wound Dehiscence Rate</a:t>
            </a:r>
          </a:p>
        </p:txBody>
      </p:sp>
    </p:spTree>
    <p:extLst>
      <p:ext uri="{BB962C8B-B14F-4D97-AF65-F5344CB8AC3E}">
        <p14:creationId xmlns:p14="http://schemas.microsoft.com/office/powerpoint/2010/main" val="11411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Readmission penalty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6776" y="11790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  </a:t>
            </a:r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Can be up to 3% of total Medicare dollars.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 Applies to diagnoses of: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      1) CHF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      2) AMI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      3) Pneumonia</a:t>
            </a:r>
          </a:p>
          <a:p>
            <a:r>
              <a:rPr lang="en-US" dirty="0" smtClean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0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3663" y="-2088"/>
            <a:ext cx="84902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How Can Physicians Decrease HACs?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347" y="1140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Fewer central lines, more midlines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Avoid femoral lines, and change or remove ASAP or within 24 hours at the latest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No stitching of central lines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Any loose stool, order </a:t>
            </a:r>
            <a:r>
              <a:rPr lang="en-US" sz="3300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C.diff</a:t>
            </a: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on admission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Careful op note dictation (for clarification, speak with Dr. Scott)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Order or support nurse </a:t>
            </a:r>
            <a:r>
              <a:rPr lang="en-US" sz="330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driven </a:t>
            </a:r>
            <a:r>
              <a:rPr lang="en-US" sz="330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urinary </a:t>
            </a: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catheter removal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Careful DVT prophylaxis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IJ’s  instead of </a:t>
            </a:r>
            <a:r>
              <a:rPr lang="en-US" sz="3300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subclavian</a:t>
            </a:r>
            <a:r>
              <a:rPr lang="en-US" sz="33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2" y="-45720"/>
            <a:ext cx="96393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115" y="228599"/>
            <a:ext cx="8428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What Would We Like You To Do?</a:t>
            </a:r>
            <a:endParaRPr lang="en-US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115" y="1234966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Be aware of measures under scrutiny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Use order sets as frequently as possible that have been </a:t>
            </a:r>
          </a:p>
          <a:p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  vetted as “best practice” and include quality measures.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Be open to suggestions from St. Joseph’s/Candler colleagues about drug choices, clarification of diagnosis, etc…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Do all medical records in a timely fashion.</a:t>
            </a:r>
          </a:p>
        </p:txBody>
      </p:sp>
      <p:pic>
        <p:nvPicPr>
          <p:cNvPr id="6" name="Picture 10" descr="MP90044217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509"/>
            <a:ext cx="3013765" cy="16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1771" y="228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QUESTIONS?</a:t>
            </a:r>
            <a:endParaRPr lang="en-US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20669" y="1219200"/>
            <a:ext cx="66659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>Put me in your cell phone:  </a:t>
            </a:r>
          </a:p>
          <a:p>
            <a:endParaRPr lang="en-US" sz="2800" dirty="0">
              <a:latin typeface="David" pitchFamily="34" charset="-79"/>
              <a:cs typeface="David" pitchFamily="34" charset="-79"/>
            </a:endParaRPr>
          </a:p>
          <a:p>
            <a:r>
              <a:rPr lang="en-US" sz="2800" dirty="0" smtClean="0">
                <a:latin typeface="David" pitchFamily="34" charset="-79"/>
                <a:cs typeface="David" pitchFamily="34" charset="-79"/>
              </a:rPr>
              <a:t>   Julia L. </a:t>
            </a:r>
            <a:r>
              <a:rPr lang="en-US" sz="2800" dirty="0" err="1" smtClean="0">
                <a:latin typeface="David" pitchFamily="34" charset="-79"/>
                <a:cs typeface="David" pitchFamily="34" charset="-79"/>
              </a:rPr>
              <a:t>Mikell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, MD</a:t>
            </a:r>
          </a:p>
          <a:p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Director, System Quality  Performance</a:t>
            </a:r>
          </a:p>
          <a:p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Office:  912-819-8558</a:t>
            </a:r>
          </a:p>
          <a:p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Cell:  912-507-1501</a:t>
            </a:r>
          </a:p>
          <a:p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Email Address:  drmike@sjchs.org</a:t>
            </a:r>
            <a:endParaRPr lang="en-US" sz="28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62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1" y="-304800"/>
            <a:ext cx="96393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8100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David" pitchFamily="34" charset="-79"/>
                <a:cs typeface="David" pitchFamily="34" charset="-79"/>
              </a:rPr>
              <a:t>GOALS</a:t>
            </a:r>
            <a:endParaRPr lang="en-US" sz="4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49" y="1432552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Highest quality of care at an acceptable price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Patient satisfaction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Excellent outcomes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Receive bonuses and avoid financial penalties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Meet publicly available measures and scores of  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    quality</a:t>
            </a:r>
          </a:p>
        </p:txBody>
      </p:sp>
    </p:spTree>
    <p:extLst>
      <p:ext uri="{BB962C8B-B14F-4D97-AF65-F5344CB8AC3E}">
        <p14:creationId xmlns:p14="http://schemas.microsoft.com/office/powerpoint/2010/main" val="2096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58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58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2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589"/>
            <a:ext cx="9144000" cy="56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944"/>
            <a:ext cx="9393220" cy="70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-68997"/>
            <a:ext cx="849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David" pitchFamily="34" charset="-79"/>
                <a:cs typeface="David" pitchFamily="34" charset="-79"/>
              </a:rPr>
              <a:t>System Quality Performance</a:t>
            </a:r>
            <a:endParaRPr lang="en-US" sz="4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16505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American Heart Association (AHA)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Association for Healthcare Research and Quality (AHRQ)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Blue Cross/ Blue Shield Quality In-Sights Hospital Incentive Program (Q-HIP)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American College of Cardiology (ACC)-Percutaneous Cardiovascular Intervention (PCI) and Implantable </a:t>
            </a:r>
            <a:r>
              <a:rPr lang="en-US" sz="2000" dirty="0" err="1" smtClean="0">
                <a:latin typeface="David" pitchFamily="34" charset="-79"/>
                <a:cs typeface="David" pitchFamily="34" charset="-79"/>
              </a:rPr>
              <a:t>Cardioverter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Defibrillator (ICD)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Center for Medicare and Medicaid Services (CMS)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199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David" pitchFamily="34" charset="-79"/>
                <a:cs typeface="David" pitchFamily="34" charset="-79"/>
              </a:rPr>
              <a:t>Quarterly Activities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>:  </a:t>
            </a:r>
            <a:r>
              <a:rPr lang="en-US" sz="2400" dirty="0" smtClean="0">
                <a:latin typeface="David" pitchFamily="34" charset="-79"/>
                <a:cs typeface="David" pitchFamily="34" charset="-79"/>
              </a:rPr>
              <a:t>Data submission to various organizations and agencies</a:t>
            </a:r>
            <a:endParaRPr lang="en-US" sz="2400" b="1" u="sng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447800"/>
            <a:ext cx="3960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Coverdell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Georgia Registry of Immunization Transactions and Services (GRITS)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Get With The Guidelines (GWTG)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Leapfrog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Society of Thoracic Surgeons (STS)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David" pitchFamily="34" charset="-79"/>
                <a:cs typeface="David" pitchFamily="34" charset="-79"/>
              </a:rPr>
              <a:t>The Joint Commission</a:t>
            </a:r>
          </a:p>
        </p:txBody>
      </p:sp>
    </p:spTree>
    <p:extLst>
      <p:ext uri="{BB962C8B-B14F-4D97-AF65-F5344CB8AC3E}">
        <p14:creationId xmlns:p14="http://schemas.microsoft.com/office/powerpoint/2010/main" val="2096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16" y="-590550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David" pitchFamily="34" charset="-79"/>
                <a:cs typeface="David" pitchFamily="34" charset="-79"/>
              </a:rPr>
              <a:t>Inpatient Quality Measures</a:t>
            </a:r>
            <a:endParaRPr lang="en-US" sz="4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573108"/>
            <a:ext cx="7315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lvl="0" indent="-509588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Flu vaccine (October 1 to March 30)</a:t>
            </a:r>
          </a:p>
          <a:p>
            <a:pPr marL="509588" lvl="0" indent="-509588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Sepsis measures</a:t>
            </a:r>
          </a:p>
          <a:p>
            <a:pPr marL="509588" lvl="0" indent="-509588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Stroke measures</a:t>
            </a:r>
          </a:p>
          <a:p>
            <a:pPr marL="509588" lvl="0" indent="-509588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Tobacco cessation</a:t>
            </a:r>
          </a:p>
          <a:p>
            <a:pPr marL="509588" lvl="0" indent="-509588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Specific measures for specific specialists (OB, thoracic surgeons, cardiologists, ER doctors, neurologists)</a:t>
            </a:r>
          </a:p>
        </p:txBody>
      </p:sp>
    </p:spTree>
    <p:extLst>
      <p:ext uri="{BB962C8B-B14F-4D97-AF65-F5344CB8AC3E}">
        <p14:creationId xmlns:p14="http://schemas.microsoft.com/office/powerpoint/2010/main" val="3102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45720"/>
            <a:ext cx="96393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171" y="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CMS OUTPATIENT </a:t>
            </a:r>
          </a:p>
          <a:p>
            <a:pPr algn="ctr"/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PROJECT</a:t>
            </a:r>
            <a:endParaRPr lang="en-US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6550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AMI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Chest Pain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Colonoscopy timing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Emergency Department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Outpatient Surgery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Pain Management </a:t>
            </a:r>
          </a:p>
          <a:p>
            <a:pPr marL="625475" indent="-47625">
              <a:buFont typeface="Arial" pitchFamily="34" charset="0"/>
              <a:buChar char="•"/>
            </a:pPr>
            <a:r>
              <a:rPr 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 Long Bone Fractures</a:t>
            </a:r>
          </a:p>
          <a:p>
            <a:pPr marL="350838" indent="-350838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Stroke </a:t>
            </a:r>
          </a:p>
          <a:p>
            <a:pPr marL="350838" indent="-350838">
              <a:buFont typeface="Wingdings" pitchFamily="2" charset="2"/>
              <a:buChar char="Ø"/>
            </a:pPr>
            <a:r>
              <a:rPr lang="en-US" sz="2800" dirty="0" smtClean="0">
                <a:latin typeface="David" pitchFamily="34" charset="-79"/>
                <a:cs typeface="David" pitchFamily="34" charset="-79"/>
              </a:rPr>
              <a:t> Radiation of Bone Metastases</a:t>
            </a:r>
          </a:p>
          <a:p>
            <a:pPr algn="ctr"/>
            <a:endParaRPr lang="en-US" sz="2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26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9" y="-566726"/>
            <a:ext cx="963930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Hospitalist Specific Measures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00200"/>
            <a:ext cx="73152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VTE prophylaxis (in flux)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AMI, CHF, pneumonia readmissions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Stroke measures</a:t>
            </a:r>
            <a:endParaRPr lang="en-US" sz="2800" dirty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7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soi.SJC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0" y="-176463"/>
            <a:ext cx="96393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2240" y="6005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714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Stroke Measures</a:t>
            </a:r>
            <a:endParaRPr lang="en-US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829097"/>
            <a:ext cx="8040240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Swallow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eval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before ANY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po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(including ASA)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NIH stroke scale in first 48 hours (or before TPA)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Early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antithrombotics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AND at discharge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VTE prophylaxis 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Anticoagulants for </a:t>
            </a:r>
            <a:r>
              <a:rPr lang="en-US" sz="2800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afib</a:t>
            </a: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/flutter at discharge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Smoking cessation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Statin therapy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LDL documented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Stroke education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Rehab considered</a:t>
            </a:r>
          </a:p>
        </p:txBody>
      </p:sp>
    </p:spTree>
    <p:extLst>
      <p:ext uri="{BB962C8B-B14F-4D97-AF65-F5344CB8AC3E}">
        <p14:creationId xmlns:p14="http://schemas.microsoft.com/office/powerpoint/2010/main" val="27706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1460</TotalTime>
  <Words>1514</Words>
  <Application>Microsoft Office PowerPoint</Application>
  <PresentationFormat>On-screen Show (4:3)</PresentationFormat>
  <Paragraphs>219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Inez</dc:creator>
  <cp:lastModifiedBy>Mikell, Julia MD</cp:lastModifiedBy>
  <cp:revision>39</cp:revision>
  <cp:lastPrinted>2016-07-13T13:07:29Z</cp:lastPrinted>
  <dcterms:created xsi:type="dcterms:W3CDTF">2015-01-08T17:34:45Z</dcterms:created>
  <dcterms:modified xsi:type="dcterms:W3CDTF">2016-07-13T14:11:54Z</dcterms:modified>
</cp:coreProperties>
</file>