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5"/>
  </p:notesMasterIdLst>
  <p:sldIdLst>
    <p:sldId id="257" r:id="rId4"/>
    <p:sldId id="321" r:id="rId5"/>
    <p:sldId id="324" r:id="rId6"/>
    <p:sldId id="315" r:id="rId7"/>
    <p:sldId id="320" r:id="rId8"/>
    <p:sldId id="322" r:id="rId9"/>
    <p:sldId id="340" r:id="rId10"/>
    <p:sldId id="339" r:id="rId11"/>
    <p:sldId id="286" r:id="rId12"/>
    <p:sldId id="287" r:id="rId13"/>
    <p:sldId id="261" r:id="rId14"/>
    <p:sldId id="325" r:id="rId15"/>
    <p:sldId id="297" r:id="rId16"/>
    <p:sldId id="326" r:id="rId17"/>
    <p:sldId id="328" r:id="rId18"/>
    <p:sldId id="329" r:id="rId19"/>
    <p:sldId id="330" r:id="rId20"/>
    <p:sldId id="331" r:id="rId21"/>
    <p:sldId id="337" r:id="rId22"/>
    <p:sldId id="338" r:id="rId23"/>
    <p:sldId id="311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108" d="100"/>
          <a:sy n="108" d="100"/>
        </p:scale>
        <p:origin x="169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EE7B88D-A84A-40CB-8A33-0546BEA27B34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760A18-7CEF-43BC-97C8-C7D9F1C85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47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ABF-B09D-4476-9781-C6336738A0F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F4AC-8030-4E04-B09E-B688122C6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6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ABF-B09D-4476-9781-C6336738A0F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F4AC-8030-4E04-B09E-B688122C6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6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ABF-B09D-4476-9781-C6336738A0F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F4AC-8030-4E04-B09E-B688122C6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29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E3B1-81AC-40E9-BC48-D2ADB5B839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0B18-038B-461F-A2B6-0A01A2013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885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E3B1-81AC-40E9-BC48-D2ADB5B839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0B18-038B-461F-A2B6-0A01A2013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70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E3B1-81AC-40E9-BC48-D2ADB5B839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0B18-038B-461F-A2B6-0A01A2013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801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E3B1-81AC-40E9-BC48-D2ADB5B839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0B18-038B-461F-A2B6-0A01A2013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379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E3B1-81AC-40E9-BC48-D2ADB5B839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0B18-038B-461F-A2B6-0A01A2013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274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E3B1-81AC-40E9-BC48-D2ADB5B839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0B18-038B-461F-A2B6-0A01A2013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0406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E3B1-81AC-40E9-BC48-D2ADB5B839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0B18-038B-461F-A2B6-0A01A2013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15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E3B1-81AC-40E9-BC48-D2ADB5B839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0B18-038B-461F-A2B6-0A01A2013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8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ABF-B09D-4476-9781-C6336738A0F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F4AC-8030-4E04-B09E-B688122C6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28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E3B1-81AC-40E9-BC48-D2ADB5B839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0B18-038B-461F-A2B6-0A01A2013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834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E3B1-81AC-40E9-BC48-D2ADB5B839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0B18-038B-461F-A2B6-0A01A2013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4753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E3B1-81AC-40E9-BC48-D2ADB5B839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A0B18-038B-461F-A2B6-0A01A2013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3223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B8B49-2E63-4514-BD21-B8CDE2674808}" type="datetime1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CA8A-CB9B-4CA1-99FA-83F1C9B75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272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61A0-76FE-423B-95B5-56E67D68EF20}" type="datetime1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CA8A-CB9B-4CA1-99FA-83F1C9B75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430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7590E-EE18-4274-A013-032EA2BEC3DA}" type="datetime1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CA8A-CB9B-4CA1-99FA-83F1C9B75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529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94D86-B5BF-42B6-9ECD-A1E4A7DDE224}" type="datetime1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CA8A-CB9B-4CA1-99FA-83F1C9B75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327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63732-08DC-4B06-AB87-97270FB8ADFE}" type="datetime1">
              <a:rPr lang="en-US" smtClean="0"/>
              <a:t>12/15/2023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CA8A-CB9B-4CA1-99FA-83F1C9B75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53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200-FF78-462F-92FE-0325C6E916C2}" type="datetime1">
              <a:rPr lang="en-US" smtClean="0"/>
              <a:t>12/15/2023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CA8A-CB9B-4CA1-99FA-83F1C9B75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329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CC21-A6C7-4DCD-8286-ED536B875A27}" type="datetime1">
              <a:rPr lang="en-US" smtClean="0"/>
              <a:t>12/15/2023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CA8A-CB9B-4CA1-99FA-83F1C9B75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1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ABF-B09D-4476-9781-C6336738A0F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F4AC-8030-4E04-B09E-B688122C6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762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0A41-A569-42E1-8D83-F9737166EED6}" type="datetime1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CA8A-CB9B-4CA1-99FA-83F1C9B75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883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45724-B3B2-4FF0-8F9C-2D13C3B66A55}" type="datetime1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CA8A-CB9B-4CA1-99FA-83F1C9B75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371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CC03-053E-4DF3-A4E5-326E80EEF8FF}" type="datetime1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CA8A-CB9B-4CA1-99FA-83F1C9B75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39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F7FF9-0CE9-4605-AF8E-65ED53B2E3A2}" type="datetime1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CA8A-CB9B-4CA1-99FA-83F1C9B75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10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ABF-B09D-4476-9781-C6336738A0F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F4AC-8030-4E04-B09E-B688122C6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6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ABF-B09D-4476-9781-C6336738A0F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F4AC-8030-4E04-B09E-B688122C6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53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ABF-B09D-4476-9781-C6336738A0F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F4AC-8030-4E04-B09E-B688122C6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49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ABF-B09D-4476-9781-C6336738A0F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F4AC-8030-4E04-B09E-B688122C6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4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ABF-B09D-4476-9781-C6336738A0F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F4AC-8030-4E04-B09E-B688122C6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6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6ABF-B09D-4476-9781-C6336738A0F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F4AC-8030-4E04-B09E-B688122C6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7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F6ABF-B09D-4476-9781-C6336738A0F9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8F4AC-8030-4E04-B09E-B688122C6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0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DE3B1-81AC-40E9-BC48-D2ADB5B839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A0B18-038B-461F-A2B6-0A01A20139C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037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00E0-29BF-4A86-A554-3B80B7B5543A}" type="datetime1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BCA8A-CB9B-4CA1-99FA-83F1C9B75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58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981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52254" y="1524000"/>
            <a:ext cx="65710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 AND YOU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5113" y="2971800"/>
            <a:ext cx="7220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Introductory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New Medical Staff  </a:t>
            </a:r>
          </a:p>
        </p:txBody>
      </p:sp>
    </p:spTree>
    <p:extLst>
      <p:ext uri="{BB962C8B-B14F-4D97-AF65-F5344CB8AC3E}">
        <p14:creationId xmlns:p14="http://schemas.microsoft.com/office/powerpoint/2010/main" val="4173548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981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286387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CMS Outpatient Quality Measures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609280"/>
              </p:ext>
            </p:extLst>
          </p:nvPr>
        </p:nvGraphicFramePr>
        <p:xfrm>
          <a:off x="369971" y="1342214"/>
          <a:ext cx="8458200" cy="19446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29100">
                  <a:extLst>
                    <a:ext uri="{9D8B030D-6E8A-4147-A177-3AD203B41FA5}">
                      <a16:colId xmlns:a16="http://schemas.microsoft.com/office/drawing/2014/main" val="599365483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1296781575"/>
                    </a:ext>
                  </a:extLst>
                </a:gridCol>
              </a:tblGrid>
              <a:tr h="62545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Admissions &amp; ED visits for Patients</a:t>
                      </a:r>
                      <a:r>
                        <a:rPr lang="en-US" sz="1400" baseline="0" dirty="0"/>
                        <a:t> Receiving OP Chemo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Cardiac Imaging for Preoperative Risk Assessment for Non-Cardiac Low-Risk Surgery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114260"/>
                  </a:ext>
                </a:extLst>
              </a:tr>
              <a:tr h="40050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7-Day</a:t>
                      </a:r>
                      <a:r>
                        <a:rPr lang="en-US" sz="1400" baseline="0" dirty="0"/>
                        <a:t> Risk Standardized Hospital Visit Rate after OP Colonoscopy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Breast Cancer Screening Recall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595099"/>
                  </a:ext>
                </a:extLst>
              </a:tr>
              <a:tr h="40050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MRI</a:t>
                      </a:r>
                      <a:r>
                        <a:rPr lang="en-US" sz="1400" baseline="0" dirty="0"/>
                        <a:t> Lumbar Spine for Low Back Pain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Hospital Visits after Hospital Outpatient</a:t>
                      </a:r>
                      <a:r>
                        <a:rPr lang="en-US" sz="1400" baseline="0" dirty="0"/>
                        <a:t> Surgery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489021"/>
                  </a:ext>
                </a:extLst>
              </a:tr>
              <a:tr h="40050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Abdomen</a:t>
                      </a:r>
                      <a:r>
                        <a:rPr lang="en-US" sz="1400" baseline="0" dirty="0"/>
                        <a:t> CT – Use of Contrast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455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660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91981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9074" y="152598"/>
            <a:ext cx="8497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data submission to various organizations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9074" y="2057400"/>
            <a:ext cx="4191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American Heart Association (AHA)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Blue Cross/ Blue Shield Quality In-Sights Hospital Incentive Program (Q-HIP)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American College of Cardiology (ACC)-Percutaneous Cardiovascular Intervention (PCI) and Implantable Cardioverter Defibrillator (ICD)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National Healthcare Safety Network (NHSN)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9200" y="1745704"/>
            <a:ext cx="3960763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Georgia Registry of Immunization Transactions and Services (GRITS)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Get With The Guidelines (GWTG) – Stroke and Coverdell Registry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Society of Thoracic Surgeons (STS) Vascular Registry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ECMO Registry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TAVER Registry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96425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Based Payment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CMS / QHIP</a:t>
            </a:r>
          </a:p>
        </p:txBody>
      </p:sp>
    </p:spTree>
    <p:extLst>
      <p:ext uri="{BB962C8B-B14F-4D97-AF65-F5344CB8AC3E}">
        <p14:creationId xmlns:p14="http://schemas.microsoft.com/office/powerpoint/2010/main" val="1709324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981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85842" y="244504"/>
            <a:ext cx="74264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Value Based Payment </a:t>
            </a:r>
          </a:p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209800"/>
            <a:ext cx="8458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programs put in place by CMS and other commercial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payors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reward and / or penalize good and / or “less than optimal” care of patients.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 for performance programs have morphed each year since inception.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recent focus is on outcomes, patient satisfaction, safety, and efficiency and cost reduction.</a:t>
            </a:r>
          </a:p>
        </p:txBody>
      </p:sp>
    </p:spTree>
    <p:extLst>
      <p:ext uri="{BB962C8B-B14F-4D97-AF65-F5344CB8AC3E}">
        <p14:creationId xmlns:p14="http://schemas.microsoft.com/office/powerpoint/2010/main" val="3908071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981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sz="4000" dirty="0"/>
              <a:t>HAC – Hospital Acquired Conditions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562600"/>
          </a:xfrm>
        </p:spPr>
        <p:txBody>
          <a:bodyPr/>
          <a:lstStyle/>
          <a:p>
            <a:r>
              <a:rPr lang="en-US" sz="1800" dirty="0"/>
              <a:t>Penalty Program</a:t>
            </a:r>
          </a:p>
          <a:p>
            <a:pPr lvl="1"/>
            <a:r>
              <a:rPr lang="en-US" sz="1600" dirty="0"/>
              <a:t>1% penalty for worst-performing 25% of hospitals</a:t>
            </a:r>
          </a:p>
          <a:p>
            <a:pPr lvl="1"/>
            <a:r>
              <a:rPr lang="en-US" sz="1600" dirty="0"/>
              <a:t>Payment adjustment applies to all Medicare fee-for-service discharges for the applicable fiscal program year</a:t>
            </a:r>
          </a:p>
          <a:p>
            <a:r>
              <a:rPr lang="en-US" sz="1800" dirty="0"/>
              <a:t>Total HAC Score is the equally weighted average of scores on the measures included in the program</a:t>
            </a:r>
          </a:p>
          <a:p>
            <a:pPr lvl="1"/>
            <a:r>
              <a:rPr lang="en-US" sz="1600" dirty="0"/>
              <a:t>Five chart-abstracted measures of HAIs submitted to NHSN</a:t>
            </a:r>
          </a:p>
          <a:p>
            <a:pPr lvl="2"/>
            <a:r>
              <a:rPr lang="en-US" sz="1400" dirty="0"/>
              <a:t>CLABSI</a:t>
            </a:r>
          </a:p>
          <a:p>
            <a:pPr lvl="2"/>
            <a:r>
              <a:rPr lang="en-US" sz="1400" dirty="0" err="1"/>
              <a:t>CaUTI</a:t>
            </a:r>
            <a:endParaRPr lang="en-US" sz="1400" dirty="0"/>
          </a:p>
          <a:p>
            <a:pPr lvl="2"/>
            <a:r>
              <a:rPr lang="en-US" sz="1400" dirty="0"/>
              <a:t>SSI for abdominal hysterectomy &amp; colon procedures</a:t>
            </a:r>
          </a:p>
          <a:p>
            <a:pPr lvl="2"/>
            <a:r>
              <a:rPr lang="en-US" sz="1400" dirty="0"/>
              <a:t>MRSA Bacteremia</a:t>
            </a:r>
          </a:p>
          <a:p>
            <a:pPr lvl="2"/>
            <a:r>
              <a:rPr lang="en-US" sz="1400" dirty="0"/>
              <a:t>CDI</a:t>
            </a:r>
          </a:p>
          <a:p>
            <a:pPr lvl="1"/>
            <a:r>
              <a:rPr lang="en-US" sz="1600" dirty="0"/>
              <a:t>One claims-based composite measure of patient safety (PSI-90) v.10.0</a:t>
            </a:r>
          </a:p>
          <a:p>
            <a:r>
              <a:rPr lang="en-US" sz="1800" dirty="0"/>
              <a:t>Typically based on two years of data – Adjustments were made for COVID</a:t>
            </a:r>
          </a:p>
          <a:p>
            <a:pPr lvl="1"/>
            <a:r>
              <a:rPr lang="en-US" sz="1400" dirty="0"/>
              <a:t>Excluding CY 2020 and 2021 claims data from HAC Program calculations</a:t>
            </a:r>
          </a:p>
          <a:p>
            <a:pPr lvl="1"/>
            <a:r>
              <a:rPr lang="en-US" sz="1400" dirty="0"/>
              <a:t>Updated PSI-90 measure to include a risk adjustment parameter for COVID POA</a:t>
            </a:r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8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7911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981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VBP – Value Based Purchasing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334000"/>
          </a:xfrm>
        </p:spPr>
        <p:txBody>
          <a:bodyPr>
            <a:normAutofit/>
          </a:bodyPr>
          <a:lstStyle/>
          <a:p>
            <a:r>
              <a:rPr lang="en-US" sz="2000" dirty="0"/>
              <a:t>4 Domains equally weighted at 25% each are used to calculate total score</a:t>
            </a:r>
          </a:p>
          <a:p>
            <a:pPr lvl="1"/>
            <a:r>
              <a:rPr lang="en-US" sz="1800" dirty="0"/>
              <a:t>Clinical Outcomes Domain</a:t>
            </a:r>
          </a:p>
          <a:p>
            <a:pPr lvl="2"/>
            <a:r>
              <a:rPr lang="en-US" sz="1600" dirty="0"/>
              <a:t>30-Day Mortality Measures (AMI, CABG, COPD, HF, PN)</a:t>
            </a:r>
          </a:p>
          <a:p>
            <a:pPr lvl="2"/>
            <a:r>
              <a:rPr lang="en-US" sz="1600" dirty="0"/>
              <a:t>THA/TKA Complication Rate</a:t>
            </a:r>
          </a:p>
          <a:p>
            <a:pPr lvl="1"/>
            <a:r>
              <a:rPr lang="en-US" sz="1800" dirty="0"/>
              <a:t>Person &amp; Community Engagement</a:t>
            </a:r>
          </a:p>
          <a:p>
            <a:pPr lvl="2"/>
            <a:r>
              <a:rPr lang="en-US" sz="1600" dirty="0"/>
              <a:t>HCAHPS</a:t>
            </a:r>
          </a:p>
          <a:p>
            <a:pPr lvl="1"/>
            <a:r>
              <a:rPr lang="en-US" sz="1800" dirty="0"/>
              <a:t>Safety Domain</a:t>
            </a:r>
          </a:p>
          <a:p>
            <a:pPr lvl="2"/>
            <a:r>
              <a:rPr lang="en-US" sz="1600" dirty="0"/>
              <a:t>CaUTI</a:t>
            </a:r>
          </a:p>
          <a:p>
            <a:pPr lvl="2"/>
            <a:r>
              <a:rPr lang="en-US" sz="1600" dirty="0"/>
              <a:t>CDI</a:t>
            </a:r>
          </a:p>
          <a:p>
            <a:pPr lvl="2"/>
            <a:r>
              <a:rPr lang="en-US" sz="1600" dirty="0"/>
              <a:t>CLABSI</a:t>
            </a:r>
          </a:p>
          <a:p>
            <a:pPr lvl="2"/>
            <a:r>
              <a:rPr lang="en-US" sz="1600" dirty="0"/>
              <a:t>MRSA Bacteremia</a:t>
            </a:r>
          </a:p>
          <a:p>
            <a:pPr lvl="2"/>
            <a:r>
              <a:rPr lang="en-US" sz="1600" dirty="0"/>
              <a:t>SSI – Abdominal Hysterectomy / Colon</a:t>
            </a:r>
          </a:p>
          <a:p>
            <a:pPr lvl="1"/>
            <a:r>
              <a:rPr lang="en-US" sz="1800" dirty="0"/>
              <a:t>Efficiency &amp; Cost Reduction</a:t>
            </a:r>
          </a:p>
          <a:p>
            <a:pPr lvl="2"/>
            <a:r>
              <a:rPr lang="en-US" sz="1600" dirty="0"/>
              <a:t>Medicare Spend per Beneficiary</a:t>
            </a:r>
          </a:p>
        </p:txBody>
      </p:sp>
    </p:spTree>
    <p:extLst>
      <p:ext uri="{BB962C8B-B14F-4D97-AF65-F5344CB8AC3E}">
        <p14:creationId xmlns:p14="http://schemas.microsoft.com/office/powerpoint/2010/main" val="218658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981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/>
              <a:t>VBP – Value Based Purchasing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671" y="990600"/>
            <a:ext cx="8686800" cy="5562600"/>
          </a:xfrm>
        </p:spPr>
        <p:txBody>
          <a:bodyPr>
            <a:normAutofit/>
          </a:bodyPr>
          <a:lstStyle/>
          <a:p>
            <a:r>
              <a:rPr lang="en-US" sz="2000" dirty="0"/>
              <a:t>Bonus / Penalty program</a:t>
            </a:r>
          </a:p>
          <a:p>
            <a:pPr lvl="1"/>
            <a:r>
              <a:rPr lang="en-US" sz="1800" dirty="0"/>
              <a:t>2% taken off the top – hospital has capacity to lose all 2% or “earn back” a portion up to greater than 2% based on performance</a:t>
            </a:r>
          </a:p>
          <a:p>
            <a:pPr lvl="1"/>
            <a:r>
              <a:rPr lang="en-US" sz="1800" dirty="0"/>
              <a:t>Hospital receives two scores on each measure and dimension </a:t>
            </a:r>
          </a:p>
          <a:p>
            <a:pPr lvl="2"/>
            <a:r>
              <a:rPr lang="en-US" sz="1400" b="1" u="sng" dirty="0"/>
              <a:t>Achievement score </a:t>
            </a:r>
            <a:r>
              <a:rPr lang="en-US" sz="1400" dirty="0"/>
              <a:t>is determined by comparing performance to score between “Threshold” which is 50</a:t>
            </a:r>
            <a:r>
              <a:rPr lang="en-US" sz="1400" baseline="30000" dirty="0"/>
              <a:t>th</a:t>
            </a:r>
            <a:r>
              <a:rPr lang="en-US" sz="1400" dirty="0"/>
              <a:t> percentile and “Benchmark” which is top 10%</a:t>
            </a:r>
          </a:p>
          <a:p>
            <a:pPr lvl="2"/>
            <a:r>
              <a:rPr lang="en-US" sz="1400" b="1" u="sng" dirty="0"/>
              <a:t>Improvement score </a:t>
            </a:r>
            <a:r>
              <a:rPr lang="en-US" sz="1400" dirty="0"/>
              <a:t>is determined by comparing performance to the hospitals own performance in a previous timeframe (2 – 5 years prior based on measure)</a:t>
            </a:r>
          </a:p>
          <a:p>
            <a:pPr lvl="2"/>
            <a:r>
              <a:rPr lang="en-US" sz="1400" dirty="0"/>
              <a:t>HCAHPS also factors in “consistency score” and “floor”</a:t>
            </a:r>
          </a:p>
          <a:p>
            <a:pPr lvl="1"/>
            <a:r>
              <a:rPr lang="en-US" sz="1800" dirty="0"/>
              <a:t>CMS uses the greater of either to calculate overall total performance</a:t>
            </a:r>
          </a:p>
          <a:p>
            <a:r>
              <a:rPr lang="en-US" sz="2000" dirty="0"/>
              <a:t>Payment adjustment applied to all Medicare Fee for Service discharges in applicable payment year</a:t>
            </a:r>
          </a:p>
          <a:p>
            <a:r>
              <a:rPr lang="en-US" sz="2000" dirty="0"/>
              <a:t>Program requirements set through FY 2029</a:t>
            </a:r>
          </a:p>
          <a:p>
            <a:r>
              <a:rPr lang="en-US" sz="2000" dirty="0"/>
              <a:t>Data timeframes vary by measure.  Modifications made to data timeframes to adjust for COVID.</a:t>
            </a:r>
          </a:p>
        </p:txBody>
      </p:sp>
    </p:spTree>
    <p:extLst>
      <p:ext uri="{BB962C8B-B14F-4D97-AF65-F5344CB8AC3E}">
        <p14:creationId xmlns:p14="http://schemas.microsoft.com/office/powerpoint/2010/main" val="3864229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981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71" y="152400"/>
            <a:ext cx="8991600" cy="838200"/>
          </a:xfrm>
        </p:spPr>
        <p:txBody>
          <a:bodyPr/>
          <a:lstStyle/>
          <a:p>
            <a:r>
              <a:rPr lang="en-US" sz="3200" dirty="0"/>
              <a:t>HRRP – Hospital Readmission Reduction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1" y="1219200"/>
            <a:ext cx="8229600" cy="4876800"/>
          </a:xfrm>
        </p:spPr>
        <p:txBody>
          <a:bodyPr/>
          <a:lstStyle/>
          <a:p>
            <a:r>
              <a:rPr lang="en-US" sz="1800" dirty="0"/>
              <a:t>Penalty program up to 3% based on 30-day all cause readmission for specific diagnosis</a:t>
            </a:r>
          </a:p>
          <a:p>
            <a:pPr lvl="1"/>
            <a:r>
              <a:rPr lang="en-US" sz="1600" dirty="0"/>
              <a:t>AMI				- HF  </a:t>
            </a:r>
          </a:p>
          <a:p>
            <a:pPr lvl="1"/>
            <a:r>
              <a:rPr lang="en-US" sz="1600" dirty="0"/>
              <a:t>Pneumonia				- COPD</a:t>
            </a:r>
          </a:p>
          <a:p>
            <a:pPr lvl="1"/>
            <a:r>
              <a:rPr lang="en-US" sz="1600" dirty="0"/>
              <a:t>THA/TKA				- CABG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sz="1800" dirty="0"/>
              <a:t>Payment adjustment applies to all Medicare fee-for-service discharges for the applicable fiscal program year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sz="1800" dirty="0"/>
              <a:t>Payment reduction Calculation</a:t>
            </a:r>
          </a:p>
          <a:p>
            <a:pPr marL="742950" lvl="2" indent="-342900">
              <a:buFont typeface="Calibri" panose="020F0502020204030204" pitchFamily="34" charset="0"/>
              <a:buChar char="―"/>
            </a:pPr>
            <a:r>
              <a:rPr lang="en-US" sz="1600" dirty="0"/>
              <a:t>Excess Readmission Ratio (ERR)</a:t>
            </a:r>
          </a:p>
          <a:p>
            <a:pPr marL="742950" lvl="2" indent="-342900">
              <a:buFont typeface="Calibri" panose="020F0502020204030204" pitchFamily="34" charset="0"/>
              <a:buChar char="―"/>
            </a:pPr>
            <a:r>
              <a:rPr lang="en-US" sz="1600" dirty="0"/>
              <a:t>Hospitals stratified into peer groups based on number of dual eligible patients </a:t>
            </a:r>
          </a:p>
          <a:p>
            <a:pPr marL="742950" lvl="2" indent="-342900">
              <a:buFont typeface="Calibri" panose="020F0502020204030204" pitchFamily="34" charset="0"/>
              <a:buChar char="―"/>
            </a:pPr>
            <a:r>
              <a:rPr lang="en-US" sz="1600" dirty="0"/>
              <a:t>Calculates ERR for each peer group</a:t>
            </a:r>
          </a:p>
          <a:p>
            <a:pPr marL="742950" lvl="2" indent="-342900">
              <a:buFont typeface="Calibri" panose="020F0502020204030204" pitchFamily="34" charset="0"/>
              <a:buChar char="―"/>
            </a:pPr>
            <a:r>
              <a:rPr lang="en-US" sz="1600" dirty="0"/>
              <a:t>Compares hospital performance to peer group median ERR</a:t>
            </a:r>
          </a:p>
          <a:p>
            <a:pPr marL="742950" lvl="2" indent="-342900">
              <a:buFont typeface="Calibri" panose="020F0502020204030204" pitchFamily="34" charset="0"/>
              <a:buChar char="―"/>
            </a:pPr>
            <a:r>
              <a:rPr lang="en-US" sz="1600" dirty="0"/>
              <a:t>Calculates payment adjustment factor</a:t>
            </a:r>
          </a:p>
          <a:p>
            <a:r>
              <a:rPr lang="en-US" sz="1800" dirty="0"/>
              <a:t>Adjustments made to patients included for COVID.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709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079" y="-45720"/>
            <a:ext cx="9639300" cy="6903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you can help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164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079" y="-45720"/>
            <a:ext cx="9639300" cy="6903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Physicians Can Do to Help. . . .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 dirty="0">
                <a:cs typeface="Times New Roman" panose="02020603050405020304" pitchFamily="18" charset="0"/>
              </a:rPr>
              <a:t>Be aware of measures under scrutiny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>
                <a:cs typeface="Times New Roman" panose="02020603050405020304" pitchFamily="18" charset="0"/>
              </a:rPr>
              <a:t>Use order sets as frequently as possible that have been vetted as “best practice” and include quality measures.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>
                <a:cs typeface="Times New Roman" panose="02020603050405020304" pitchFamily="18" charset="0"/>
              </a:rPr>
              <a:t>Be open to suggestions from St. Joseph’s/Candler colleagues about drug choices, clarification of diagnosis, etc…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>
                <a:cs typeface="Times New Roman" panose="02020603050405020304" pitchFamily="18" charset="0"/>
              </a:rPr>
              <a:t>Do all medical records in a timely fashion.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600" dirty="0"/>
              <a:t>Know PSI data in HAC program comes from physician documentation. 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600" dirty="0"/>
              <a:t>Answer coding / CDI queries promptly.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600" dirty="0"/>
              <a:t>Support nursing protocols to discontinue </a:t>
            </a:r>
            <a:r>
              <a:rPr lang="en-US" sz="2600" dirty="0" err="1"/>
              <a:t>foley</a:t>
            </a:r>
            <a:r>
              <a:rPr lang="en-US" sz="2600" dirty="0"/>
              <a:t> catheters.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600" dirty="0"/>
              <a:t>Discontinue central lines as soon as possible.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385763" indent="-385763">
              <a:buFont typeface="+mj-lt"/>
              <a:buAutoNum type="arabicPeriod"/>
            </a:pPr>
            <a:endParaRPr lang="en-US" dirty="0"/>
          </a:p>
          <a:p>
            <a:pPr marL="385763" indent="-385763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32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981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Reporting Structure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Committee Structure / HRO</a:t>
            </a:r>
          </a:p>
        </p:txBody>
      </p:sp>
    </p:spTree>
    <p:extLst>
      <p:ext uri="{BB962C8B-B14F-4D97-AF65-F5344CB8AC3E}">
        <p14:creationId xmlns:p14="http://schemas.microsoft.com/office/powerpoint/2010/main" val="3774906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079" y="-45720"/>
            <a:ext cx="9639300" cy="6903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Physicians Can Do to Help. . . .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9"/>
            </a:pPr>
            <a:r>
              <a:rPr lang="en-US" sz="2400" dirty="0"/>
              <a:t>Consider alternative causes of diarrhea (laxatives, contrast, or PPIs) prior to ordering c-diff testing.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400" dirty="0"/>
              <a:t>Remember HCAHPS Communication with Physicians counts toward VBP scores.</a:t>
            </a:r>
          </a:p>
          <a:p>
            <a:pPr marL="385763" indent="-385763">
              <a:buFont typeface="+mj-lt"/>
              <a:buAutoNum type="arabicPeriod" startAt="10"/>
            </a:pPr>
            <a:r>
              <a:rPr lang="en-US" sz="2400" dirty="0"/>
              <a:t>Patient enrollment in hospice within the year prior to admission or on the day of admission excludes the patient from mortality calculations.</a:t>
            </a:r>
          </a:p>
          <a:p>
            <a:pPr marL="385763" indent="-385763">
              <a:buFont typeface="+mj-lt"/>
              <a:buAutoNum type="arabicPeriod" startAt="10"/>
            </a:pPr>
            <a:r>
              <a:rPr lang="en-US" sz="2400" dirty="0"/>
              <a:t>Start palliative care / hospice discussions with patients / families when appropriate.  Utilize the palliative care team when appropriate.</a:t>
            </a:r>
          </a:p>
          <a:p>
            <a:pPr marL="385763" indent="-385763">
              <a:buFont typeface="+mj-lt"/>
              <a:buAutoNum type="arabicPeriod" startAt="10"/>
            </a:pPr>
            <a:endParaRPr lang="en-US" dirty="0"/>
          </a:p>
          <a:p>
            <a:pPr marL="385763" indent="-385763">
              <a:buFont typeface="+mj-lt"/>
              <a:buAutoNum type="arabicPeriod" startAt="10"/>
            </a:pPr>
            <a:endParaRPr lang="en-US" dirty="0"/>
          </a:p>
          <a:p>
            <a:pPr marL="385763" indent="-385763">
              <a:buFont typeface="+mj-lt"/>
              <a:buAutoNum type="arabicPeriod" startAt="1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59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079" y="-45720"/>
            <a:ext cx="9639300" cy="6903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01771" y="228600"/>
            <a:ext cx="5943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  <p:sp>
        <p:nvSpPr>
          <p:cNvPr id="3" name="TextBox 2"/>
          <p:cNvSpPr txBox="1"/>
          <p:nvPr/>
        </p:nvSpPr>
        <p:spPr>
          <a:xfrm flipH="1">
            <a:off x="420669" y="1219200"/>
            <a:ext cx="66659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latin typeface="David" pitchFamily="34" charset="-79"/>
              <a:cs typeface="David" pitchFamily="34" charset="-79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Put me in your cell phone:  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Mindy McStott, LMSW, BSN, RN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Director, System Quality Performance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Office:  912-819-6676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Cell:  229-339-1247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Email Address:  mcstottm@sjchs.org</a:t>
            </a:r>
          </a:p>
        </p:txBody>
      </p:sp>
    </p:spTree>
    <p:extLst>
      <p:ext uri="{BB962C8B-B14F-4D97-AF65-F5344CB8AC3E}">
        <p14:creationId xmlns:p14="http://schemas.microsoft.com/office/powerpoint/2010/main" val="417621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981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Freeform 37"/>
          <p:cNvSpPr/>
          <p:nvPr/>
        </p:nvSpPr>
        <p:spPr>
          <a:xfrm>
            <a:off x="3317224" y="5084623"/>
            <a:ext cx="719678" cy="585517"/>
          </a:xfrm>
          <a:custGeom>
            <a:avLst/>
            <a:gdLst>
              <a:gd name="connsiteX0" fmla="*/ 0 w 482684"/>
              <a:gd name="connsiteY0" fmla="*/ 48268 h 789713"/>
              <a:gd name="connsiteX1" fmla="*/ 48268 w 482684"/>
              <a:gd name="connsiteY1" fmla="*/ 0 h 789713"/>
              <a:gd name="connsiteX2" fmla="*/ 434416 w 482684"/>
              <a:gd name="connsiteY2" fmla="*/ 0 h 789713"/>
              <a:gd name="connsiteX3" fmla="*/ 482684 w 482684"/>
              <a:gd name="connsiteY3" fmla="*/ 48268 h 789713"/>
              <a:gd name="connsiteX4" fmla="*/ 482684 w 482684"/>
              <a:gd name="connsiteY4" fmla="*/ 741445 h 789713"/>
              <a:gd name="connsiteX5" fmla="*/ 434416 w 482684"/>
              <a:gd name="connsiteY5" fmla="*/ 789713 h 789713"/>
              <a:gd name="connsiteX6" fmla="*/ 48268 w 482684"/>
              <a:gd name="connsiteY6" fmla="*/ 789713 h 789713"/>
              <a:gd name="connsiteX7" fmla="*/ 0 w 482684"/>
              <a:gd name="connsiteY7" fmla="*/ 741445 h 789713"/>
              <a:gd name="connsiteX8" fmla="*/ 0 w 482684"/>
              <a:gd name="connsiteY8" fmla="*/ 48268 h 78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2684" h="789713">
                <a:moveTo>
                  <a:pt x="0" y="48268"/>
                </a:moveTo>
                <a:cubicBezTo>
                  <a:pt x="0" y="21610"/>
                  <a:pt x="21610" y="0"/>
                  <a:pt x="48268" y="0"/>
                </a:cubicBezTo>
                <a:lnTo>
                  <a:pt x="434416" y="0"/>
                </a:lnTo>
                <a:cubicBezTo>
                  <a:pt x="461074" y="0"/>
                  <a:pt x="482684" y="21610"/>
                  <a:pt x="482684" y="48268"/>
                </a:cubicBezTo>
                <a:lnTo>
                  <a:pt x="482684" y="741445"/>
                </a:lnTo>
                <a:cubicBezTo>
                  <a:pt x="482684" y="768103"/>
                  <a:pt x="461074" y="789713"/>
                  <a:pt x="434416" y="789713"/>
                </a:cubicBezTo>
                <a:lnTo>
                  <a:pt x="48268" y="789713"/>
                </a:lnTo>
                <a:cubicBezTo>
                  <a:pt x="21610" y="789713"/>
                  <a:pt x="0" y="768103"/>
                  <a:pt x="0" y="741445"/>
                </a:cubicBezTo>
                <a:lnTo>
                  <a:pt x="0" y="4826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237" tIns="52237" rIns="52237" bIns="52237" numCol="1" spcCol="1270" anchor="ctr" anchorCtr="0">
            <a:noAutofit/>
          </a:bodyPr>
          <a:lstStyle/>
          <a:p>
            <a:pPr marL="0" marR="0" lvl="0" indent="0" algn="ctr" defTabSz="4445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Shared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Governance</a:t>
            </a:r>
          </a:p>
        </p:txBody>
      </p:sp>
      <p:sp>
        <p:nvSpPr>
          <p:cNvPr id="27" name="Freeform 26"/>
          <p:cNvSpPr/>
          <p:nvPr/>
        </p:nvSpPr>
        <p:spPr>
          <a:xfrm>
            <a:off x="1230093" y="2588336"/>
            <a:ext cx="3429000" cy="2075978"/>
          </a:xfrm>
          <a:custGeom>
            <a:avLst/>
            <a:gdLst>
              <a:gd name="connsiteX0" fmla="*/ 0 w 5769460"/>
              <a:gd name="connsiteY0" fmla="*/ 127856 h 1278560"/>
              <a:gd name="connsiteX1" fmla="*/ 127856 w 5769460"/>
              <a:gd name="connsiteY1" fmla="*/ 0 h 1278560"/>
              <a:gd name="connsiteX2" fmla="*/ 5641604 w 5769460"/>
              <a:gd name="connsiteY2" fmla="*/ 0 h 1278560"/>
              <a:gd name="connsiteX3" fmla="*/ 5769460 w 5769460"/>
              <a:gd name="connsiteY3" fmla="*/ 127856 h 1278560"/>
              <a:gd name="connsiteX4" fmla="*/ 5769460 w 5769460"/>
              <a:gd name="connsiteY4" fmla="*/ 1150704 h 1278560"/>
              <a:gd name="connsiteX5" fmla="*/ 5641604 w 5769460"/>
              <a:gd name="connsiteY5" fmla="*/ 1278560 h 1278560"/>
              <a:gd name="connsiteX6" fmla="*/ 127856 w 5769460"/>
              <a:gd name="connsiteY6" fmla="*/ 1278560 h 1278560"/>
              <a:gd name="connsiteX7" fmla="*/ 0 w 5769460"/>
              <a:gd name="connsiteY7" fmla="*/ 1150704 h 1278560"/>
              <a:gd name="connsiteX8" fmla="*/ 0 w 5769460"/>
              <a:gd name="connsiteY8" fmla="*/ 127856 h 1278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69460" h="1278560">
                <a:moveTo>
                  <a:pt x="0" y="127856"/>
                </a:moveTo>
                <a:cubicBezTo>
                  <a:pt x="0" y="57243"/>
                  <a:pt x="57243" y="0"/>
                  <a:pt x="127856" y="0"/>
                </a:cubicBezTo>
                <a:lnTo>
                  <a:pt x="5641604" y="0"/>
                </a:lnTo>
                <a:cubicBezTo>
                  <a:pt x="5712217" y="0"/>
                  <a:pt x="5769460" y="57243"/>
                  <a:pt x="5769460" y="127856"/>
                </a:cubicBezTo>
                <a:lnTo>
                  <a:pt x="5769460" y="1150704"/>
                </a:lnTo>
                <a:cubicBezTo>
                  <a:pt x="5769460" y="1221317"/>
                  <a:pt x="5712217" y="1278560"/>
                  <a:pt x="5641604" y="1278560"/>
                </a:cubicBezTo>
                <a:lnTo>
                  <a:pt x="127856" y="1278560"/>
                </a:lnTo>
                <a:cubicBezTo>
                  <a:pt x="57243" y="1278560"/>
                  <a:pt x="0" y="1221317"/>
                  <a:pt x="0" y="1150704"/>
                </a:cubicBezTo>
                <a:lnTo>
                  <a:pt x="0" y="12785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9848" tIns="189848" rIns="189848" bIns="189848" numCol="1" spcCol="1270" anchor="ctr" anchorCtr="0">
            <a:noAutofit/>
          </a:bodyPr>
          <a:lstStyle/>
          <a:p>
            <a:pPr marL="0" marR="0" lvl="0" indent="0" algn="l" defTabSz="1778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Patient </a:t>
            </a:r>
          </a:p>
          <a:p>
            <a:pPr marL="0" marR="0" lvl="0" indent="0" algn="l" defTabSz="1778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Safety </a:t>
            </a:r>
          </a:p>
          <a:p>
            <a:pPr marL="0" marR="0" lvl="0" indent="0" algn="l" defTabSz="1778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Committee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56954" y="751624"/>
            <a:ext cx="8034384" cy="4314476"/>
            <a:chOff x="529221" y="615387"/>
            <a:chExt cx="8034384" cy="3733871"/>
          </a:xfrm>
        </p:grpSpPr>
        <p:sp>
          <p:nvSpPr>
            <p:cNvPr id="12" name="Freeform 11"/>
            <p:cNvSpPr/>
            <p:nvPr/>
          </p:nvSpPr>
          <p:spPr>
            <a:xfrm>
              <a:off x="529221" y="615387"/>
              <a:ext cx="8034384" cy="793336"/>
            </a:xfrm>
            <a:custGeom>
              <a:avLst/>
              <a:gdLst>
                <a:gd name="connsiteX0" fmla="*/ 0 w 8881491"/>
                <a:gd name="connsiteY0" fmla="*/ 151280 h 1512802"/>
                <a:gd name="connsiteX1" fmla="*/ 151280 w 8881491"/>
                <a:gd name="connsiteY1" fmla="*/ 0 h 1512802"/>
                <a:gd name="connsiteX2" fmla="*/ 8730211 w 8881491"/>
                <a:gd name="connsiteY2" fmla="*/ 0 h 1512802"/>
                <a:gd name="connsiteX3" fmla="*/ 8881491 w 8881491"/>
                <a:gd name="connsiteY3" fmla="*/ 151280 h 1512802"/>
                <a:gd name="connsiteX4" fmla="*/ 8881491 w 8881491"/>
                <a:gd name="connsiteY4" fmla="*/ 1361522 h 1512802"/>
                <a:gd name="connsiteX5" fmla="*/ 8730211 w 8881491"/>
                <a:gd name="connsiteY5" fmla="*/ 1512802 h 1512802"/>
                <a:gd name="connsiteX6" fmla="*/ 151280 w 8881491"/>
                <a:gd name="connsiteY6" fmla="*/ 1512802 h 1512802"/>
                <a:gd name="connsiteX7" fmla="*/ 0 w 8881491"/>
                <a:gd name="connsiteY7" fmla="*/ 1361522 h 1512802"/>
                <a:gd name="connsiteX8" fmla="*/ 0 w 8881491"/>
                <a:gd name="connsiteY8" fmla="*/ 151280 h 1512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881491" h="1512802">
                  <a:moveTo>
                    <a:pt x="0" y="151280"/>
                  </a:moveTo>
                  <a:cubicBezTo>
                    <a:pt x="0" y="67730"/>
                    <a:pt x="67730" y="0"/>
                    <a:pt x="151280" y="0"/>
                  </a:cubicBezTo>
                  <a:lnTo>
                    <a:pt x="8730211" y="0"/>
                  </a:lnTo>
                  <a:cubicBezTo>
                    <a:pt x="8813761" y="0"/>
                    <a:pt x="8881491" y="67730"/>
                    <a:pt x="8881491" y="151280"/>
                  </a:cubicBezTo>
                  <a:lnTo>
                    <a:pt x="8881491" y="1361522"/>
                  </a:lnTo>
                  <a:cubicBezTo>
                    <a:pt x="8881491" y="1445072"/>
                    <a:pt x="8813761" y="1512802"/>
                    <a:pt x="8730211" y="1512802"/>
                  </a:cubicBezTo>
                  <a:lnTo>
                    <a:pt x="151280" y="1512802"/>
                  </a:lnTo>
                  <a:cubicBezTo>
                    <a:pt x="67730" y="1512802"/>
                    <a:pt x="0" y="1445072"/>
                    <a:pt x="0" y="1361522"/>
                  </a:cubicBezTo>
                  <a:lnTo>
                    <a:pt x="0" y="151280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1958" tIns="291958" rIns="291958" bIns="291958" numCol="1" spcCol="1270" anchor="ctr" anchorCtr="0">
              <a:noAutofit/>
            </a:bodyPr>
            <a:lstStyle/>
            <a:p>
              <a:pPr marL="0" marR="0" lvl="0" indent="0" algn="ctr" defTabSz="28892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SJ/C System Board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879803" y="1421730"/>
              <a:ext cx="1632117" cy="759722"/>
            </a:xfrm>
            <a:custGeom>
              <a:avLst/>
              <a:gdLst>
                <a:gd name="connsiteX0" fmla="*/ 0 w 1378047"/>
                <a:gd name="connsiteY0" fmla="*/ 137805 h 1512802"/>
                <a:gd name="connsiteX1" fmla="*/ 137805 w 1378047"/>
                <a:gd name="connsiteY1" fmla="*/ 0 h 1512802"/>
                <a:gd name="connsiteX2" fmla="*/ 1240242 w 1378047"/>
                <a:gd name="connsiteY2" fmla="*/ 0 h 1512802"/>
                <a:gd name="connsiteX3" fmla="*/ 1378047 w 1378047"/>
                <a:gd name="connsiteY3" fmla="*/ 137805 h 1512802"/>
                <a:gd name="connsiteX4" fmla="*/ 1378047 w 1378047"/>
                <a:gd name="connsiteY4" fmla="*/ 1374997 h 1512802"/>
                <a:gd name="connsiteX5" fmla="*/ 1240242 w 1378047"/>
                <a:gd name="connsiteY5" fmla="*/ 1512802 h 1512802"/>
                <a:gd name="connsiteX6" fmla="*/ 137805 w 1378047"/>
                <a:gd name="connsiteY6" fmla="*/ 1512802 h 1512802"/>
                <a:gd name="connsiteX7" fmla="*/ 0 w 1378047"/>
                <a:gd name="connsiteY7" fmla="*/ 1374997 h 1512802"/>
                <a:gd name="connsiteX8" fmla="*/ 0 w 1378047"/>
                <a:gd name="connsiteY8" fmla="*/ 137805 h 1512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78047" h="1512802">
                  <a:moveTo>
                    <a:pt x="0" y="137805"/>
                  </a:moveTo>
                  <a:cubicBezTo>
                    <a:pt x="0" y="61697"/>
                    <a:pt x="61697" y="0"/>
                    <a:pt x="137805" y="0"/>
                  </a:cubicBezTo>
                  <a:lnTo>
                    <a:pt x="1240242" y="0"/>
                  </a:lnTo>
                  <a:cubicBezTo>
                    <a:pt x="1316350" y="0"/>
                    <a:pt x="1378047" y="61697"/>
                    <a:pt x="1378047" y="137805"/>
                  </a:cubicBezTo>
                  <a:lnTo>
                    <a:pt x="1378047" y="1374997"/>
                  </a:lnTo>
                  <a:cubicBezTo>
                    <a:pt x="1378047" y="1451105"/>
                    <a:pt x="1316350" y="1512802"/>
                    <a:pt x="1240242" y="1512802"/>
                  </a:cubicBezTo>
                  <a:lnTo>
                    <a:pt x="137805" y="1512802"/>
                  </a:lnTo>
                  <a:cubicBezTo>
                    <a:pt x="61697" y="1512802"/>
                    <a:pt x="0" y="1451105"/>
                    <a:pt x="0" y="1374997"/>
                  </a:cubicBezTo>
                  <a:lnTo>
                    <a:pt x="0" y="137805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562" tIns="116562" rIns="116562" bIns="116562" numCol="1" spcCol="1270" anchor="ctr" anchorCtr="0">
              <a:noAutofit/>
            </a:bodyPr>
            <a:lstStyle/>
            <a:p>
              <a:pPr marL="0" marR="0" lvl="0" indent="0" algn="ctr" defTabSz="889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SJH / CH 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Board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529430" y="1427211"/>
              <a:ext cx="5763877" cy="756360"/>
            </a:xfrm>
            <a:custGeom>
              <a:avLst/>
              <a:gdLst>
                <a:gd name="connsiteX0" fmla="*/ 0 w 7308355"/>
                <a:gd name="connsiteY0" fmla="*/ 151280 h 1512802"/>
                <a:gd name="connsiteX1" fmla="*/ 151280 w 7308355"/>
                <a:gd name="connsiteY1" fmla="*/ 0 h 1512802"/>
                <a:gd name="connsiteX2" fmla="*/ 7157075 w 7308355"/>
                <a:gd name="connsiteY2" fmla="*/ 0 h 1512802"/>
                <a:gd name="connsiteX3" fmla="*/ 7308355 w 7308355"/>
                <a:gd name="connsiteY3" fmla="*/ 151280 h 1512802"/>
                <a:gd name="connsiteX4" fmla="*/ 7308355 w 7308355"/>
                <a:gd name="connsiteY4" fmla="*/ 1361522 h 1512802"/>
                <a:gd name="connsiteX5" fmla="*/ 7157075 w 7308355"/>
                <a:gd name="connsiteY5" fmla="*/ 1512802 h 1512802"/>
                <a:gd name="connsiteX6" fmla="*/ 151280 w 7308355"/>
                <a:gd name="connsiteY6" fmla="*/ 1512802 h 1512802"/>
                <a:gd name="connsiteX7" fmla="*/ 0 w 7308355"/>
                <a:gd name="connsiteY7" fmla="*/ 1361522 h 1512802"/>
                <a:gd name="connsiteX8" fmla="*/ 0 w 7308355"/>
                <a:gd name="connsiteY8" fmla="*/ 151280 h 1512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08355" h="1512802">
                  <a:moveTo>
                    <a:pt x="0" y="151280"/>
                  </a:moveTo>
                  <a:cubicBezTo>
                    <a:pt x="0" y="67730"/>
                    <a:pt x="67730" y="0"/>
                    <a:pt x="151280" y="0"/>
                  </a:cubicBezTo>
                  <a:lnTo>
                    <a:pt x="7157075" y="0"/>
                  </a:lnTo>
                  <a:cubicBezTo>
                    <a:pt x="7240625" y="0"/>
                    <a:pt x="7308355" y="67730"/>
                    <a:pt x="7308355" y="151280"/>
                  </a:cubicBezTo>
                  <a:lnTo>
                    <a:pt x="7308355" y="1361522"/>
                  </a:lnTo>
                  <a:cubicBezTo>
                    <a:pt x="7308355" y="1445072"/>
                    <a:pt x="7240625" y="1512802"/>
                    <a:pt x="7157075" y="1512802"/>
                  </a:cubicBezTo>
                  <a:lnTo>
                    <a:pt x="151280" y="1512802"/>
                  </a:lnTo>
                  <a:cubicBezTo>
                    <a:pt x="67730" y="1512802"/>
                    <a:pt x="0" y="1445072"/>
                    <a:pt x="0" y="1361522"/>
                  </a:cubicBezTo>
                  <a:lnTo>
                    <a:pt x="0" y="15128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6228" tIns="166228" rIns="166228" bIns="166228" numCol="1" spcCol="1270" anchor="ctr" anchorCtr="0">
              <a:noAutofit/>
            </a:bodyPr>
            <a:lstStyle/>
            <a:p>
              <a:pPr marL="0" marR="0" lvl="0" indent="0" algn="ctr" defTabSz="1422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Professional Relations Committee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4702319" y="2207828"/>
              <a:ext cx="3429000" cy="1795813"/>
            </a:xfrm>
            <a:custGeom>
              <a:avLst/>
              <a:gdLst>
                <a:gd name="connsiteX0" fmla="*/ 0 w 5769460"/>
                <a:gd name="connsiteY0" fmla="*/ 127856 h 1278560"/>
                <a:gd name="connsiteX1" fmla="*/ 127856 w 5769460"/>
                <a:gd name="connsiteY1" fmla="*/ 0 h 1278560"/>
                <a:gd name="connsiteX2" fmla="*/ 5641604 w 5769460"/>
                <a:gd name="connsiteY2" fmla="*/ 0 h 1278560"/>
                <a:gd name="connsiteX3" fmla="*/ 5769460 w 5769460"/>
                <a:gd name="connsiteY3" fmla="*/ 127856 h 1278560"/>
                <a:gd name="connsiteX4" fmla="*/ 5769460 w 5769460"/>
                <a:gd name="connsiteY4" fmla="*/ 1150704 h 1278560"/>
                <a:gd name="connsiteX5" fmla="*/ 5641604 w 5769460"/>
                <a:gd name="connsiteY5" fmla="*/ 1278560 h 1278560"/>
                <a:gd name="connsiteX6" fmla="*/ 127856 w 5769460"/>
                <a:gd name="connsiteY6" fmla="*/ 1278560 h 1278560"/>
                <a:gd name="connsiteX7" fmla="*/ 0 w 5769460"/>
                <a:gd name="connsiteY7" fmla="*/ 1150704 h 1278560"/>
                <a:gd name="connsiteX8" fmla="*/ 0 w 5769460"/>
                <a:gd name="connsiteY8" fmla="*/ 127856 h 1278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69460" h="1278560">
                  <a:moveTo>
                    <a:pt x="0" y="127856"/>
                  </a:moveTo>
                  <a:cubicBezTo>
                    <a:pt x="0" y="57243"/>
                    <a:pt x="57243" y="0"/>
                    <a:pt x="127856" y="0"/>
                  </a:cubicBezTo>
                  <a:lnTo>
                    <a:pt x="5641604" y="0"/>
                  </a:lnTo>
                  <a:cubicBezTo>
                    <a:pt x="5712217" y="0"/>
                    <a:pt x="5769460" y="57243"/>
                    <a:pt x="5769460" y="127856"/>
                  </a:cubicBezTo>
                  <a:lnTo>
                    <a:pt x="5769460" y="1150704"/>
                  </a:lnTo>
                  <a:cubicBezTo>
                    <a:pt x="5769460" y="1221317"/>
                    <a:pt x="5712217" y="1278560"/>
                    <a:pt x="5641604" y="1278560"/>
                  </a:cubicBezTo>
                  <a:lnTo>
                    <a:pt x="127856" y="1278560"/>
                  </a:lnTo>
                  <a:cubicBezTo>
                    <a:pt x="57243" y="1278560"/>
                    <a:pt x="0" y="1221317"/>
                    <a:pt x="0" y="1150704"/>
                  </a:cubicBezTo>
                  <a:lnTo>
                    <a:pt x="0" y="12785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9848" tIns="189848" rIns="189848" bIns="189848" numCol="1" spcCol="1270" anchor="ctr" anchorCtr="0">
              <a:noAutofit/>
            </a:bodyPr>
            <a:lstStyle/>
            <a:p>
              <a:pPr marL="0" marR="0" lvl="0" indent="0" algn="r" defTabSz="1778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Medical </a:t>
              </a:r>
            </a:p>
            <a:p>
              <a:pPr marL="0" marR="0" lvl="0" indent="0" algn="r" defTabSz="17780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Executive                Committee</a:t>
              </a:r>
            </a:p>
          </p:txBody>
        </p:sp>
        <p:sp>
          <p:nvSpPr>
            <p:cNvPr id="22" name="Freeform 21"/>
            <p:cNvSpPr/>
            <p:nvPr/>
          </p:nvSpPr>
          <p:spPr>
            <a:xfrm>
              <a:off x="2296034" y="3819055"/>
              <a:ext cx="822960" cy="530203"/>
            </a:xfrm>
            <a:custGeom>
              <a:avLst/>
              <a:gdLst>
                <a:gd name="connsiteX0" fmla="*/ 0 w 367472"/>
                <a:gd name="connsiteY0" fmla="*/ 36747 h 1280163"/>
                <a:gd name="connsiteX1" fmla="*/ 36747 w 367472"/>
                <a:gd name="connsiteY1" fmla="*/ 0 h 1280163"/>
                <a:gd name="connsiteX2" fmla="*/ 330725 w 367472"/>
                <a:gd name="connsiteY2" fmla="*/ 0 h 1280163"/>
                <a:gd name="connsiteX3" fmla="*/ 367472 w 367472"/>
                <a:gd name="connsiteY3" fmla="*/ 36747 h 1280163"/>
                <a:gd name="connsiteX4" fmla="*/ 367472 w 367472"/>
                <a:gd name="connsiteY4" fmla="*/ 1243416 h 1280163"/>
                <a:gd name="connsiteX5" fmla="*/ 330725 w 367472"/>
                <a:gd name="connsiteY5" fmla="*/ 1280163 h 1280163"/>
                <a:gd name="connsiteX6" fmla="*/ 36747 w 367472"/>
                <a:gd name="connsiteY6" fmla="*/ 1280163 h 1280163"/>
                <a:gd name="connsiteX7" fmla="*/ 0 w 367472"/>
                <a:gd name="connsiteY7" fmla="*/ 1243416 h 1280163"/>
                <a:gd name="connsiteX8" fmla="*/ 0 w 367472"/>
                <a:gd name="connsiteY8" fmla="*/ 36747 h 1280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7472" h="1280163">
                  <a:moveTo>
                    <a:pt x="0" y="36747"/>
                  </a:moveTo>
                  <a:cubicBezTo>
                    <a:pt x="0" y="16452"/>
                    <a:pt x="16452" y="0"/>
                    <a:pt x="36747" y="0"/>
                  </a:cubicBezTo>
                  <a:lnTo>
                    <a:pt x="330725" y="0"/>
                  </a:lnTo>
                  <a:cubicBezTo>
                    <a:pt x="351020" y="0"/>
                    <a:pt x="367472" y="16452"/>
                    <a:pt x="367472" y="36747"/>
                  </a:cubicBezTo>
                  <a:lnTo>
                    <a:pt x="367472" y="1243416"/>
                  </a:lnTo>
                  <a:cubicBezTo>
                    <a:pt x="367472" y="1263711"/>
                    <a:pt x="351020" y="1280163"/>
                    <a:pt x="330725" y="1280163"/>
                  </a:cubicBezTo>
                  <a:lnTo>
                    <a:pt x="36747" y="1280163"/>
                  </a:lnTo>
                  <a:cubicBezTo>
                    <a:pt x="16452" y="1280163"/>
                    <a:pt x="0" y="1263711"/>
                    <a:pt x="0" y="1243416"/>
                  </a:cubicBezTo>
                  <a:lnTo>
                    <a:pt x="0" y="3674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483" tIns="56483" rIns="56483" bIns="56483" numCol="1" spcCol="1270" anchor="ctr" anchorCtr="0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Quality 20/22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3237850" y="3810022"/>
              <a:ext cx="822960" cy="530203"/>
            </a:xfrm>
            <a:custGeom>
              <a:avLst/>
              <a:gdLst>
                <a:gd name="connsiteX0" fmla="*/ 0 w 482684"/>
                <a:gd name="connsiteY0" fmla="*/ 48268 h 789713"/>
                <a:gd name="connsiteX1" fmla="*/ 48268 w 482684"/>
                <a:gd name="connsiteY1" fmla="*/ 0 h 789713"/>
                <a:gd name="connsiteX2" fmla="*/ 434416 w 482684"/>
                <a:gd name="connsiteY2" fmla="*/ 0 h 789713"/>
                <a:gd name="connsiteX3" fmla="*/ 482684 w 482684"/>
                <a:gd name="connsiteY3" fmla="*/ 48268 h 789713"/>
                <a:gd name="connsiteX4" fmla="*/ 482684 w 482684"/>
                <a:gd name="connsiteY4" fmla="*/ 741445 h 789713"/>
                <a:gd name="connsiteX5" fmla="*/ 434416 w 482684"/>
                <a:gd name="connsiteY5" fmla="*/ 789713 h 789713"/>
                <a:gd name="connsiteX6" fmla="*/ 48268 w 482684"/>
                <a:gd name="connsiteY6" fmla="*/ 789713 h 789713"/>
                <a:gd name="connsiteX7" fmla="*/ 0 w 482684"/>
                <a:gd name="connsiteY7" fmla="*/ 741445 h 789713"/>
                <a:gd name="connsiteX8" fmla="*/ 0 w 482684"/>
                <a:gd name="connsiteY8" fmla="*/ 48268 h 789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2684" h="789713">
                  <a:moveTo>
                    <a:pt x="0" y="48268"/>
                  </a:moveTo>
                  <a:cubicBezTo>
                    <a:pt x="0" y="21610"/>
                    <a:pt x="21610" y="0"/>
                    <a:pt x="48268" y="0"/>
                  </a:cubicBezTo>
                  <a:lnTo>
                    <a:pt x="434416" y="0"/>
                  </a:lnTo>
                  <a:cubicBezTo>
                    <a:pt x="461074" y="0"/>
                    <a:pt x="482684" y="21610"/>
                    <a:pt x="482684" y="48268"/>
                  </a:cubicBezTo>
                  <a:lnTo>
                    <a:pt x="482684" y="741445"/>
                  </a:lnTo>
                  <a:cubicBezTo>
                    <a:pt x="482684" y="768103"/>
                    <a:pt x="461074" y="789713"/>
                    <a:pt x="434416" y="789713"/>
                  </a:cubicBezTo>
                  <a:lnTo>
                    <a:pt x="48268" y="789713"/>
                  </a:lnTo>
                  <a:cubicBezTo>
                    <a:pt x="21610" y="789713"/>
                    <a:pt x="0" y="768103"/>
                    <a:pt x="0" y="741445"/>
                  </a:cubicBezTo>
                  <a:lnTo>
                    <a:pt x="0" y="4826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2237" tIns="52237" rIns="52237" bIns="52237" numCol="1" spcCol="1270" anchor="ctr" anchorCtr="0">
              <a:noAutofit/>
            </a:bodyPr>
            <a:lstStyle/>
            <a:p>
              <a:pPr marL="0" marR="0" lvl="0" indent="0" algn="ctr" defTabSz="4445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Nightingale Heroes Data Review Committee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2689374" y="2046104"/>
              <a:ext cx="822960" cy="531931"/>
            </a:xfrm>
            <a:custGeom>
              <a:avLst/>
              <a:gdLst>
                <a:gd name="connsiteX0" fmla="*/ 0 w 841491"/>
                <a:gd name="connsiteY0" fmla="*/ 66079 h 660792"/>
                <a:gd name="connsiteX1" fmla="*/ 66079 w 841491"/>
                <a:gd name="connsiteY1" fmla="*/ 0 h 660792"/>
                <a:gd name="connsiteX2" fmla="*/ 775412 w 841491"/>
                <a:gd name="connsiteY2" fmla="*/ 0 h 660792"/>
                <a:gd name="connsiteX3" fmla="*/ 841491 w 841491"/>
                <a:gd name="connsiteY3" fmla="*/ 66079 h 660792"/>
                <a:gd name="connsiteX4" fmla="*/ 841491 w 841491"/>
                <a:gd name="connsiteY4" fmla="*/ 594713 h 660792"/>
                <a:gd name="connsiteX5" fmla="*/ 775412 w 841491"/>
                <a:gd name="connsiteY5" fmla="*/ 660792 h 660792"/>
                <a:gd name="connsiteX6" fmla="*/ 66079 w 841491"/>
                <a:gd name="connsiteY6" fmla="*/ 660792 h 660792"/>
                <a:gd name="connsiteX7" fmla="*/ 0 w 841491"/>
                <a:gd name="connsiteY7" fmla="*/ 594713 h 660792"/>
                <a:gd name="connsiteX8" fmla="*/ 0 w 841491"/>
                <a:gd name="connsiteY8" fmla="*/ 66079 h 660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1491" h="660792">
                  <a:moveTo>
                    <a:pt x="0" y="66079"/>
                  </a:moveTo>
                  <a:cubicBezTo>
                    <a:pt x="0" y="29585"/>
                    <a:pt x="29585" y="0"/>
                    <a:pt x="66079" y="0"/>
                  </a:cubicBezTo>
                  <a:lnTo>
                    <a:pt x="775412" y="0"/>
                  </a:lnTo>
                  <a:cubicBezTo>
                    <a:pt x="811906" y="0"/>
                    <a:pt x="841491" y="29585"/>
                    <a:pt x="841491" y="66079"/>
                  </a:cubicBezTo>
                  <a:lnTo>
                    <a:pt x="841491" y="594713"/>
                  </a:lnTo>
                  <a:cubicBezTo>
                    <a:pt x="841491" y="631207"/>
                    <a:pt x="811906" y="660792"/>
                    <a:pt x="775412" y="660792"/>
                  </a:cubicBezTo>
                  <a:lnTo>
                    <a:pt x="66079" y="660792"/>
                  </a:lnTo>
                  <a:cubicBezTo>
                    <a:pt x="29585" y="660792"/>
                    <a:pt x="0" y="631207"/>
                    <a:pt x="0" y="594713"/>
                  </a:cubicBezTo>
                  <a:lnTo>
                    <a:pt x="0" y="66079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5074" tIns="65074" rIns="65074" bIns="65074" numCol="1" spcCol="1270" anchor="ctr" anchorCtr="0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Risk 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Management </a:t>
              </a: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Committee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790880" y="2041284"/>
              <a:ext cx="822960" cy="531931"/>
            </a:xfrm>
            <a:custGeom>
              <a:avLst/>
              <a:gdLst>
                <a:gd name="connsiteX0" fmla="*/ 0 w 341376"/>
                <a:gd name="connsiteY0" fmla="*/ 34138 h 1280163"/>
                <a:gd name="connsiteX1" fmla="*/ 34138 w 341376"/>
                <a:gd name="connsiteY1" fmla="*/ 0 h 1280163"/>
                <a:gd name="connsiteX2" fmla="*/ 307238 w 341376"/>
                <a:gd name="connsiteY2" fmla="*/ 0 h 1280163"/>
                <a:gd name="connsiteX3" fmla="*/ 341376 w 341376"/>
                <a:gd name="connsiteY3" fmla="*/ 34138 h 1280163"/>
                <a:gd name="connsiteX4" fmla="*/ 341376 w 341376"/>
                <a:gd name="connsiteY4" fmla="*/ 1246025 h 1280163"/>
                <a:gd name="connsiteX5" fmla="*/ 307238 w 341376"/>
                <a:gd name="connsiteY5" fmla="*/ 1280163 h 1280163"/>
                <a:gd name="connsiteX6" fmla="*/ 34138 w 341376"/>
                <a:gd name="connsiteY6" fmla="*/ 1280163 h 1280163"/>
                <a:gd name="connsiteX7" fmla="*/ 0 w 341376"/>
                <a:gd name="connsiteY7" fmla="*/ 1246025 h 1280163"/>
                <a:gd name="connsiteX8" fmla="*/ 0 w 341376"/>
                <a:gd name="connsiteY8" fmla="*/ 34138 h 1280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1376" h="1280163">
                  <a:moveTo>
                    <a:pt x="0" y="34138"/>
                  </a:moveTo>
                  <a:cubicBezTo>
                    <a:pt x="0" y="15284"/>
                    <a:pt x="15284" y="0"/>
                    <a:pt x="34138" y="0"/>
                  </a:cubicBezTo>
                  <a:lnTo>
                    <a:pt x="307238" y="0"/>
                  </a:lnTo>
                  <a:cubicBezTo>
                    <a:pt x="326092" y="0"/>
                    <a:pt x="341376" y="15284"/>
                    <a:pt x="341376" y="34138"/>
                  </a:cubicBezTo>
                  <a:lnTo>
                    <a:pt x="341376" y="1246025"/>
                  </a:lnTo>
                  <a:cubicBezTo>
                    <a:pt x="341376" y="1264879"/>
                    <a:pt x="326092" y="1280163"/>
                    <a:pt x="307238" y="1280163"/>
                  </a:cubicBezTo>
                  <a:lnTo>
                    <a:pt x="34138" y="1280163"/>
                  </a:lnTo>
                  <a:cubicBezTo>
                    <a:pt x="15284" y="1280163"/>
                    <a:pt x="0" y="1264879"/>
                    <a:pt x="0" y="1246025"/>
                  </a:cubicBezTo>
                  <a:lnTo>
                    <a:pt x="0" y="34138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719" tIns="55719" rIns="55719" bIns="55719" numCol="1" spcCol="1270" anchor="ctr" anchorCtr="0">
              <a:noAutofit/>
            </a:bodyPr>
            <a:lstStyle/>
            <a:p>
              <a:pPr marL="0" marR="0" lvl="0" indent="0" algn="ctr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EOC Committee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535837" y="6085510"/>
            <a:ext cx="1736608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Communication Tools</a:t>
            </a:r>
          </a:p>
          <a:p>
            <a:pPr marL="214313" marR="0" lvl="0" indent="-214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CEO Council</a:t>
            </a:r>
          </a:p>
          <a:p>
            <a:pPr marL="214313" marR="0" lvl="0" indent="-214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TBD Intranet</a:t>
            </a:r>
          </a:p>
          <a:p>
            <a:pPr marL="214313" marR="0" lvl="0" indent="-214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R.A.D.A.R</a:t>
            </a:r>
          </a:p>
        </p:txBody>
      </p:sp>
      <p:sp>
        <p:nvSpPr>
          <p:cNvPr id="2" name="Oval 1"/>
          <p:cNvSpPr/>
          <p:nvPr/>
        </p:nvSpPr>
        <p:spPr>
          <a:xfrm>
            <a:off x="4360191" y="2282938"/>
            <a:ext cx="1550515" cy="61824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Quality Analysis Implementation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Committee (QAIC)</a:t>
            </a:r>
          </a:p>
        </p:txBody>
      </p:sp>
      <p:sp>
        <p:nvSpPr>
          <p:cNvPr id="28" name="Oval 27"/>
          <p:cNvSpPr/>
          <p:nvPr/>
        </p:nvSpPr>
        <p:spPr>
          <a:xfrm>
            <a:off x="4376236" y="2936263"/>
            <a:ext cx="1518425" cy="47379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Infection Prevention</a:t>
            </a:r>
          </a:p>
        </p:txBody>
      </p:sp>
      <p:sp>
        <p:nvSpPr>
          <p:cNvPr id="3" name="Oval 2" descr="Just Culture Philosophy" title="Just Culture Philosophy"/>
          <p:cNvSpPr/>
          <p:nvPr/>
        </p:nvSpPr>
        <p:spPr>
          <a:xfrm>
            <a:off x="327687" y="249382"/>
            <a:ext cx="8508741" cy="5766639"/>
          </a:xfrm>
          <a:prstGeom prst="ellipse">
            <a:avLst/>
          </a:prstGeom>
          <a:noFill/>
          <a:ln w="3175" cap="rnd">
            <a:solidFill>
              <a:schemeClr val="tx1"/>
            </a:solidFill>
            <a:prstDash val="sysDash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4376235" y="3442241"/>
            <a:ext cx="1518426" cy="47548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Critical Care</a:t>
            </a:r>
          </a:p>
        </p:txBody>
      </p:sp>
      <p:sp>
        <p:nvSpPr>
          <p:cNvPr id="30" name="Oval 29"/>
          <p:cNvSpPr/>
          <p:nvPr/>
        </p:nvSpPr>
        <p:spPr>
          <a:xfrm>
            <a:off x="4378322" y="3942537"/>
            <a:ext cx="1514253" cy="47548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Joint Invasive Procedures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02386" y="5676710"/>
            <a:ext cx="191848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Just Culture Philosophy</a:t>
            </a:r>
          </a:p>
        </p:txBody>
      </p:sp>
      <p:sp>
        <p:nvSpPr>
          <p:cNvPr id="26" name="Oval 25"/>
          <p:cNvSpPr/>
          <p:nvPr/>
        </p:nvSpPr>
        <p:spPr>
          <a:xfrm>
            <a:off x="4378322" y="4458807"/>
            <a:ext cx="1514253" cy="47548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P&amp;T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-161071" y="-266007"/>
            <a:ext cx="9845398" cy="7124007"/>
            <a:chOff x="-161071" y="-266007"/>
            <a:chExt cx="9845398" cy="7124007"/>
          </a:xfrm>
        </p:grpSpPr>
        <p:sp>
          <p:nvSpPr>
            <p:cNvPr id="67" name="Circular Arrow 66"/>
            <p:cNvSpPr/>
            <p:nvPr/>
          </p:nvSpPr>
          <p:spPr>
            <a:xfrm>
              <a:off x="-88786" y="-182787"/>
              <a:ext cx="9345151" cy="6999142"/>
            </a:xfrm>
            <a:prstGeom prst="circularArrow">
              <a:avLst>
                <a:gd name="adj1" fmla="val 5196"/>
                <a:gd name="adj2" fmla="val 335591"/>
                <a:gd name="adj3" fmla="val 617253"/>
                <a:gd name="adj4" fmla="val 18559110"/>
                <a:gd name="adj5" fmla="val 6062"/>
              </a:avLst>
            </a:prstGeom>
            <a:solidFill>
              <a:schemeClr val="accent6">
                <a:hueOff val="0"/>
                <a:satOff val="0"/>
                <a:lumOff val="0"/>
                <a:alpha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Circular Arrow 67"/>
            <p:cNvSpPr/>
            <p:nvPr/>
          </p:nvSpPr>
          <p:spPr>
            <a:xfrm>
              <a:off x="-88786" y="-182787"/>
              <a:ext cx="9345151" cy="6999142"/>
            </a:xfrm>
            <a:prstGeom prst="circularArrow">
              <a:avLst>
                <a:gd name="adj1" fmla="val 5196"/>
                <a:gd name="adj2" fmla="val 335591"/>
                <a:gd name="adj3" fmla="val 4489713"/>
                <a:gd name="adj4" fmla="val 1208704"/>
                <a:gd name="adj5" fmla="val 6062"/>
              </a:avLst>
            </a:prstGeom>
            <a:solidFill>
              <a:schemeClr val="accent6">
                <a:hueOff val="0"/>
                <a:satOff val="0"/>
                <a:lumOff val="0"/>
                <a:alpha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Circular Arrow 68"/>
            <p:cNvSpPr/>
            <p:nvPr/>
          </p:nvSpPr>
          <p:spPr>
            <a:xfrm>
              <a:off x="-122148" y="-141142"/>
              <a:ext cx="9345151" cy="6999142"/>
            </a:xfrm>
            <a:prstGeom prst="circularArrow">
              <a:avLst>
                <a:gd name="adj1" fmla="val 5196"/>
                <a:gd name="adj2" fmla="val 335591"/>
                <a:gd name="adj3" fmla="val 9255705"/>
                <a:gd name="adj4" fmla="val 5974696"/>
                <a:gd name="adj5" fmla="val 6062"/>
              </a:avLst>
            </a:prstGeom>
            <a:solidFill>
              <a:schemeClr val="accent6">
                <a:hueOff val="0"/>
                <a:satOff val="0"/>
                <a:lumOff val="0"/>
                <a:alpha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1" name="Circular Arrow 70"/>
            <p:cNvSpPr/>
            <p:nvPr/>
          </p:nvSpPr>
          <p:spPr>
            <a:xfrm>
              <a:off x="-99906" y="-266007"/>
              <a:ext cx="9345151" cy="6999142"/>
            </a:xfrm>
            <a:prstGeom prst="circularArrow">
              <a:avLst>
                <a:gd name="adj1" fmla="val 5196"/>
                <a:gd name="adj2" fmla="val 335591"/>
                <a:gd name="adj3" fmla="val 13503475"/>
                <a:gd name="adj4" fmla="val 9847156"/>
                <a:gd name="adj5" fmla="val 6062"/>
              </a:avLst>
            </a:prstGeom>
            <a:solidFill>
              <a:schemeClr val="accent6">
                <a:hueOff val="0"/>
                <a:satOff val="0"/>
                <a:lumOff val="0"/>
                <a:alpha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Circular Arrow 71"/>
            <p:cNvSpPr/>
            <p:nvPr/>
          </p:nvSpPr>
          <p:spPr>
            <a:xfrm>
              <a:off x="-161071" y="-137013"/>
              <a:ext cx="9845398" cy="6840961"/>
            </a:xfrm>
            <a:prstGeom prst="circularArrow">
              <a:avLst>
                <a:gd name="adj1" fmla="val 5196"/>
                <a:gd name="adj2" fmla="val 335591"/>
                <a:gd name="adj3" fmla="val 17807958"/>
                <a:gd name="adj4" fmla="val 14258610"/>
                <a:gd name="adj5" fmla="val 6062"/>
              </a:avLst>
            </a:prstGeom>
            <a:solidFill>
              <a:schemeClr val="accent6">
                <a:hueOff val="0"/>
                <a:satOff val="0"/>
                <a:lumOff val="0"/>
                <a:alpha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Freeform 72"/>
            <p:cNvSpPr/>
            <p:nvPr/>
          </p:nvSpPr>
          <p:spPr>
            <a:xfrm>
              <a:off x="6253456" y="419457"/>
              <a:ext cx="1638153" cy="219760"/>
            </a:xfrm>
            <a:custGeom>
              <a:avLst/>
              <a:gdLst>
                <a:gd name="connsiteX0" fmla="*/ 0 w 1460953"/>
                <a:gd name="connsiteY0" fmla="*/ 0 h 214983"/>
                <a:gd name="connsiteX1" fmla="*/ 1460953 w 1460953"/>
                <a:gd name="connsiteY1" fmla="*/ 0 h 214983"/>
                <a:gd name="connsiteX2" fmla="*/ 1460953 w 1460953"/>
                <a:gd name="connsiteY2" fmla="*/ 214983 h 214983"/>
                <a:gd name="connsiteX3" fmla="*/ 0 w 1460953"/>
                <a:gd name="connsiteY3" fmla="*/ 214983 h 214983"/>
                <a:gd name="connsiteX4" fmla="*/ 0 w 1460953"/>
                <a:gd name="connsiteY4" fmla="*/ 0 h 214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60953" h="214983">
                  <a:moveTo>
                    <a:pt x="0" y="0"/>
                  </a:moveTo>
                  <a:lnTo>
                    <a:pt x="1460953" y="0"/>
                  </a:lnTo>
                  <a:lnTo>
                    <a:pt x="1460953" y="214983"/>
                  </a:lnTo>
                  <a:lnTo>
                    <a:pt x="0" y="2149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marL="0" marR="0" lvl="0" indent="0" algn="ctr" defTabSz="488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Deference to Expertise</a:t>
              </a:r>
            </a:p>
          </p:txBody>
        </p:sp>
        <p:sp>
          <p:nvSpPr>
            <p:cNvPr id="74" name="Freeform 73"/>
            <p:cNvSpPr/>
            <p:nvPr/>
          </p:nvSpPr>
          <p:spPr>
            <a:xfrm>
              <a:off x="2092203" y="422611"/>
              <a:ext cx="1561799" cy="221849"/>
            </a:xfrm>
            <a:custGeom>
              <a:avLst/>
              <a:gdLst>
                <a:gd name="connsiteX0" fmla="*/ 0 w 1552190"/>
                <a:gd name="connsiteY0" fmla="*/ 0 h 217026"/>
                <a:gd name="connsiteX1" fmla="*/ 1552190 w 1552190"/>
                <a:gd name="connsiteY1" fmla="*/ 0 h 217026"/>
                <a:gd name="connsiteX2" fmla="*/ 1552190 w 1552190"/>
                <a:gd name="connsiteY2" fmla="*/ 217026 h 217026"/>
                <a:gd name="connsiteX3" fmla="*/ 0 w 1552190"/>
                <a:gd name="connsiteY3" fmla="*/ 217026 h 217026"/>
                <a:gd name="connsiteX4" fmla="*/ 0 w 1552190"/>
                <a:gd name="connsiteY4" fmla="*/ 0 h 217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2190" h="217026">
                  <a:moveTo>
                    <a:pt x="0" y="0"/>
                  </a:moveTo>
                  <a:lnTo>
                    <a:pt x="1552190" y="0"/>
                  </a:lnTo>
                  <a:lnTo>
                    <a:pt x="1552190" y="217026"/>
                  </a:lnTo>
                  <a:lnTo>
                    <a:pt x="0" y="2170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marL="0" marR="0" lvl="0" indent="0" algn="ctr" defTabSz="488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Sensitivity to Operations</a:t>
              </a:r>
            </a:p>
          </p:txBody>
        </p:sp>
        <p:sp>
          <p:nvSpPr>
            <p:cNvPr id="75" name="Freeform 74"/>
            <p:cNvSpPr/>
            <p:nvPr/>
          </p:nvSpPr>
          <p:spPr>
            <a:xfrm>
              <a:off x="7072533" y="4208754"/>
              <a:ext cx="1438357" cy="219760"/>
            </a:xfrm>
            <a:custGeom>
              <a:avLst/>
              <a:gdLst>
                <a:gd name="connsiteX0" fmla="*/ 0 w 1598821"/>
                <a:gd name="connsiteY0" fmla="*/ 0 h 214983"/>
                <a:gd name="connsiteX1" fmla="*/ 1598821 w 1598821"/>
                <a:gd name="connsiteY1" fmla="*/ 0 h 214983"/>
                <a:gd name="connsiteX2" fmla="*/ 1598821 w 1598821"/>
                <a:gd name="connsiteY2" fmla="*/ 214983 h 214983"/>
                <a:gd name="connsiteX3" fmla="*/ 0 w 1598821"/>
                <a:gd name="connsiteY3" fmla="*/ 214983 h 214983"/>
                <a:gd name="connsiteX4" fmla="*/ 0 w 1598821"/>
                <a:gd name="connsiteY4" fmla="*/ 0 h 214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8821" h="214983">
                  <a:moveTo>
                    <a:pt x="0" y="0"/>
                  </a:moveTo>
                  <a:lnTo>
                    <a:pt x="1598821" y="0"/>
                  </a:lnTo>
                  <a:lnTo>
                    <a:pt x="1598821" y="214983"/>
                  </a:lnTo>
                  <a:lnTo>
                    <a:pt x="0" y="2149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marL="0" marR="0" lvl="0" indent="0" algn="ctr" defTabSz="488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Reluctance to Simplify</a:t>
              </a:r>
            </a:p>
          </p:txBody>
        </p:sp>
        <p:sp>
          <p:nvSpPr>
            <p:cNvPr id="76" name="Freeform 75"/>
            <p:cNvSpPr/>
            <p:nvPr/>
          </p:nvSpPr>
          <p:spPr>
            <a:xfrm>
              <a:off x="4079515" y="6332961"/>
              <a:ext cx="1008548" cy="219760"/>
            </a:xfrm>
            <a:custGeom>
              <a:avLst/>
              <a:gdLst>
                <a:gd name="connsiteX0" fmla="*/ 0 w 1011046"/>
                <a:gd name="connsiteY0" fmla="*/ 0 h 214983"/>
                <a:gd name="connsiteX1" fmla="*/ 1011046 w 1011046"/>
                <a:gd name="connsiteY1" fmla="*/ 0 h 214983"/>
                <a:gd name="connsiteX2" fmla="*/ 1011046 w 1011046"/>
                <a:gd name="connsiteY2" fmla="*/ 214983 h 214983"/>
                <a:gd name="connsiteX3" fmla="*/ 0 w 1011046"/>
                <a:gd name="connsiteY3" fmla="*/ 214983 h 214983"/>
                <a:gd name="connsiteX4" fmla="*/ 0 w 1011046"/>
                <a:gd name="connsiteY4" fmla="*/ 0 h 214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1046" h="214983">
                  <a:moveTo>
                    <a:pt x="0" y="0"/>
                  </a:moveTo>
                  <a:lnTo>
                    <a:pt x="1011046" y="0"/>
                  </a:lnTo>
                  <a:lnTo>
                    <a:pt x="1011046" y="214983"/>
                  </a:lnTo>
                  <a:lnTo>
                    <a:pt x="0" y="2149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marL="0" marR="0" lvl="0" indent="0" algn="ctr" defTabSz="488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Resilience</a:t>
              </a:r>
            </a:p>
          </p:txBody>
        </p:sp>
        <p:sp>
          <p:nvSpPr>
            <p:cNvPr id="70" name="Freeform 69"/>
            <p:cNvSpPr/>
            <p:nvPr/>
          </p:nvSpPr>
          <p:spPr>
            <a:xfrm>
              <a:off x="400055" y="4137406"/>
              <a:ext cx="1787962" cy="219760"/>
            </a:xfrm>
            <a:custGeom>
              <a:avLst/>
              <a:gdLst>
                <a:gd name="connsiteX0" fmla="*/ 0 w 1676155"/>
                <a:gd name="connsiteY0" fmla="*/ 0 h 214983"/>
                <a:gd name="connsiteX1" fmla="*/ 1676155 w 1676155"/>
                <a:gd name="connsiteY1" fmla="*/ 0 h 214983"/>
                <a:gd name="connsiteX2" fmla="*/ 1676155 w 1676155"/>
                <a:gd name="connsiteY2" fmla="*/ 214983 h 214983"/>
                <a:gd name="connsiteX3" fmla="*/ 0 w 1676155"/>
                <a:gd name="connsiteY3" fmla="*/ 214983 h 214983"/>
                <a:gd name="connsiteX4" fmla="*/ 0 w 1676155"/>
                <a:gd name="connsiteY4" fmla="*/ 0 h 214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155" h="214983">
                  <a:moveTo>
                    <a:pt x="0" y="0"/>
                  </a:moveTo>
                  <a:lnTo>
                    <a:pt x="1676155" y="0"/>
                  </a:lnTo>
                  <a:lnTo>
                    <a:pt x="1676155" y="214983"/>
                  </a:lnTo>
                  <a:lnTo>
                    <a:pt x="0" y="2149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marL="0" marR="0" lvl="0" indent="0" algn="ctr" defTabSz="488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Preoccupation with Failure</a:t>
              </a:r>
            </a:p>
          </p:txBody>
        </p:sp>
      </p:grpSp>
      <p:sp>
        <p:nvSpPr>
          <p:cNvPr id="33" name="Freeform 32"/>
          <p:cNvSpPr/>
          <p:nvPr/>
        </p:nvSpPr>
        <p:spPr>
          <a:xfrm>
            <a:off x="1390635" y="4463236"/>
            <a:ext cx="822960" cy="612648"/>
          </a:xfrm>
          <a:custGeom>
            <a:avLst/>
            <a:gdLst>
              <a:gd name="connsiteX0" fmla="*/ 0 w 367472"/>
              <a:gd name="connsiteY0" fmla="*/ 36747 h 1280163"/>
              <a:gd name="connsiteX1" fmla="*/ 36747 w 367472"/>
              <a:gd name="connsiteY1" fmla="*/ 0 h 1280163"/>
              <a:gd name="connsiteX2" fmla="*/ 330725 w 367472"/>
              <a:gd name="connsiteY2" fmla="*/ 0 h 1280163"/>
              <a:gd name="connsiteX3" fmla="*/ 367472 w 367472"/>
              <a:gd name="connsiteY3" fmla="*/ 36747 h 1280163"/>
              <a:gd name="connsiteX4" fmla="*/ 367472 w 367472"/>
              <a:gd name="connsiteY4" fmla="*/ 1243416 h 1280163"/>
              <a:gd name="connsiteX5" fmla="*/ 330725 w 367472"/>
              <a:gd name="connsiteY5" fmla="*/ 1280163 h 1280163"/>
              <a:gd name="connsiteX6" fmla="*/ 36747 w 367472"/>
              <a:gd name="connsiteY6" fmla="*/ 1280163 h 1280163"/>
              <a:gd name="connsiteX7" fmla="*/ 0 w 367472"/>
              <a:gd name="connsiteY7" fmla="*/ 1243416 h 1280163"/>
              <a:gd name="connsiteX8" fmla="*/ 0 w 367472"/>
              <a:gd name="connsiteY8" fmla="*/ 36747 h 1280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7472" h="1280163">
                <a:moveTo>
                  <a:pt x="0" y="36747"/>
                </a:moveTo>
                <a:cubicBezTo>
                  <a:pt x="0" y="16452"/>
                  <a:pt x="16452" y="0"/>
                  <a:pt x="36747" y="0"/>
                </a:cubicBezTo>
                <a:lnTo>
                  <a:pt x="330725" y="0"/>
                </a:lnTo>
                <a:cubicBezTo>
                  <a:pt x="351020" y="0"/>
                  <a:pt x="367472" y="16452"/>
                  <a:pt x="367472" y="36747"/>
                </a:cubicBezTo>
                <a:lnTo>
                  <a:pt x="367472" y="1243416"/>
                </a:lnTo>
                <a:cubicBezTo>
                  <a:pt x="367472" y="1263711"/>
                  <a:pt x="351020" y="1280163"/>
                  <a:pt x="330725" y="1280163"/>
                </a:cubicBezTo>
                <a:lnTo>
                  <a:pt x="36747" y="1280163"/>
                </a:lnTo>
                <a:cubicBezTo>
                  <a:pt x="16452" y="1280163"/>
                  <a:pt x="0" y="1263711"/>
                  <a:pt x="0" y="1243416"/>
                </a:cubicBezTo>
                <a:lnTo>
                  <a:pt x="0" y="3674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6483" tIns="56483" rIns="56483" bIns="56483" numCol="1" spcCol="1270" anchor="ctr" anchorCtr="0">
            <a:noAutofit/>
          </a:bodyPr>
          <a:lstStyle/>
          <a:p>
            <a:pPr marL="0" marR="0" lvl="0" indent="0" algn="ctr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Sentinel Events Committee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CCCAB6-8150-4A7F-8BEC-240C95B613AB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12/15/2023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595326" y="3283467"/>
            <a:ext cx="822960" cy="614645"/>
          </a:xfrm>
          <a:custGeom>
            <a:avLst/>
            <a:gdLst>
              <a:gd name="connsiteX0" fmla="*/ 0 w 341376"/>
              <a:gd name="connsiteY0" fmla="*/ 34138 h 1280163"/>
              <a:gd name="connsiteX1" fmla="*/ 34138 w 341376"/>
              <a:gd name="connsiteY1" fmla="*/ 0 h 1280163"/>
              <a:gd name="connsiteX2" fmla="*/ 307238 w 341376"/>
              <a:gd name="connsiteY2" fmla="*/ 0 h 1280163"/>
              <a:gd name="connsiteX3" fmla="*/ 341376 w 341376"/>
              <a:gd name="connsiteY3" fmla="*/ 34138 h 1280163"/>
              <a:gd name="connsiteX4" fmla="*/ 341376 w 341376"/>
              <a:gd name="connsiteY4" fmla="*/ 1246025 h 1280163"/>
              <a:gd name="connsiteX5" fmla="*/ 307238 w 341376"/>
              <a:gd name="connsiteY5" fmla="*/ 1280163 h 1280163"/>
              <a:gd name="connsiteX6" fmla="*/ 34138 w 341376"/>
              <a:gd name="connsiteY6" fmla="*/ 1280163 h 1280163"/>
              <a:gd name="connsiteX7" fmla="*/ 0 w 341376"/>
              <a:gd name="connsiteY7" fmla="*/ 1246025 h 1280163"/>
              <a:gd name="connsiteX8" fmla="*/ 0 w 341376"/>
              <a:gd name="connsiteY8" fmla="*/ 34138 h 1280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376" h="1280163">
                <a:moveTo>
                  <a:pt x="0" y="34138"/>
                </a:moveTo>
                <a:cubicBezTo>
                  <a:pt x="0" y="15284"/>
                  <a:pt x="15284" y="0"/>
                  <a:pt x="34138" y="0"/>
                </a:cubicBezTo>
                <a:lnTo>
                  <a:pt x="307238" y="0"/>
                </a:lnTo>
                <a:cubicBezTo>
                  <a:pt x="326092" y="0"/>
                  <a:pt x="341376" y="15284"/>
                  <a:pt x="341376" y="34138"/>
                </a:cubicBezTo>
                <a:lnTo>
                  <a:pt x="341376" y="1246025"/>
                </a:lnTo>
                <a:cubicBezTo>
                  <a:pt x="341376" y="1264879"/>
                  <a:pt x="326092" y="1280163"/>
                  <a:pt x="307238" y="1280163"/>
                </a:cubicBezTo>
                <a:lnTo>
                  <a:pt x="34138" y="1280163"/>
                </a:lnTo>
                <a:cubicBezTo>
                  <a:pt x="15284" y="1280163"/>
                  <a:pt x="0" y="1264879"/>
                  <a:pt x="0" y="1246025"/>
                </a:cubicBezTo>
                <a:lnTo>
                  <a:pt x="0" y="3413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5719" tIns="55719" rIns="55719" bIns="55719" numCol="1" spcCol="1270" anchor="ctr" anchorCtr="0">
            <a:noAutofit/>
          </a:bodyPr>
          <a:lstStyle/>
          <a:p>
            <a:pPr marL="0" marR="0" lvl="0" indent="0" algn="ctr" defTabSz="533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Just Culture Committee</a:t>
            </a:r>
          </a:p>
        </p:txBody>
      </p:sp>
    </p:spTree>
    <p:extLst>
      <p:ext uri="{BB962C8B-B14F-4D97-AF65-F5344CB8AC3E}">
        <p14:creationId xmlns:p14="http://schemas.microsoft.com/office/powerpoint/2010/main" val="4052626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981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1" y="106362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Reliability Organization</a:t>
            </a:r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xfrm>
            <a:off x="609600" y="1219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Reliability Organizations (HRO) are those organizations that are high-risk, dynamic, turbulent, and potentially hazardous, yet operate nearly error-free.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variability &amp; diverse human factors make healthcare delivery even more complex and often unpredictable.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Steps to achieve Zero Harm (The Joint Commission):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leadership is committed to zero harm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a culture of safety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Incorporate process improvement methodologies into daily work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Demonstrate how everyone is committed to quality &amp; safety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169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838199" y="290697"/>
            <a:ext cx="3786963" cy="6006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Five Characteristics of a High Reliability Organization</a:t>
            </a:r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9845D29F-BC3E-EC4A-90E6-FFC3ACFED5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5162" y="1273782"/>
            <a:ext cx="5288134" cy="353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875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981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reporting requirements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CMS / TJC / Others</a:t>
            </a:r>
          </a:p>
        </p:txBody>
      </p:sp>
    </p:spTree>
    <p:extLst>
      <p:ext uri="{BB962C8B-B14F-4D97-AF65-F5344CB8AC3E}">
        <p14:creationId xmlns:p14="http://schemas.microsoft.com/office/powerpoint/2010/main" val="2417299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292" y="762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/>
              <a:t>Hospital Promoting Interoperability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892" y="990600"/>
            <a:ext cx="8534400" cy="56689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Created by CMS in 2011 for the mandated adoption of functions and standards for electronic health record technology.  Program requirements change annually.</a:t>
            </a:r>
          </a:p>
          <a:p>
            <a:r>
              <a:rPr lang="en-US" sz="2400" dirty="0"/>
              <a:t>Measures</a:t>
            </a:r>
          </a:p>
          <a:p>
            <a:pPr lvl="1"/>
            <a:r>
              <a:rPr lang="en-US" sz="2000" dirty="0"/>
              <a:t>Report Antimicrobial Use and Resistance (AUR) data to NHSN</a:t>
            </a:r>
          </a:p>
          <a:p>
            <a:pPr lvl="1"/>
            <a:r>
              <a:rPr lang="en-US" sz="2000" dirty="0"/>
              <a:t>E-Prescribing	</a:t>
            </a:r>
          </a:p>
          <a:p>
            <a:pPr lvl="1"/>
            <a:r>
              <a:rPr lang="en-US" sz="2000" dirty="0"/>
              <a:t>Query of Prescription Drug Monitoring Program (PDMP)</a:t>
            </a:r>
          </a:p>
          <a:p>
            <a:pPr lvl="1"/>
            <a:r>
              <a:rPr lang="en-US" sz="2000" dirty="0"/>
              <a:t>Support Electronic Referral Loops by Sending Health Information</a:t>
            </a:r>
          </a:p>
          <a:p>
            <a:pPr lvl="1"/>
            <a:r>
              <a:rPr lang="en-US" sz="2000" dirty="0"/>
              <a:t>Support Electronic Referral Loops by Receiving and Reconciling Health Information (or Health Information Exchange Bi-Directional) or (Enabling Exchange under TEFCA)</a:t>
            </a:r>
          </a:p>
          <a:p>
            <a:pPr lvl="1"/>
            <a:r>
              <a:rPr lang="en-US" sz="2000" dirty="0"/>
              <a:t>Provide Patients Electronic Access to their Health Information</a:t>
            </a:r>
          </a:p>
          <a:p>
            <a:pPr lvl="1"/>
            <a:r>
              <a:rPr lang="en-US" sz="2000" dirty="0"/>
              <a:t>Report on the following</a:t>
            </a:r>
          </a:p>
          <a:p>
            <a:pPr lvl="2"/>
            <a:r>
              <a:rPr lang="en-US" sz="1600" dirty="0"/>
              <a:t>Syndromic Surveillance Reporting</a:t>
            </a:r>
          </a:p>
          <a:p>
            <a:pPr lvl="2"/>
            <a:r>
              <a:rPr lang="en-US" sz="1600" dirty="0"/>
              <a:t>Immunization Registry Reporting</a:t>
            </a:r>
          </a:p>
          <a:p>
            <a:pPr lvl="2"/>
            <a:r>
              <a:rPr lang="en-US" sz="1600" dirty="0"/>
              <a:t>Electronic Case Reporting</a:t>
            </a:r>
          </a:p>
          <a:p>
            <a:pPr lvl="2"/>
            <a:r>
              <a:rPr lang="en-US" sz="1600" dirty="0"/>
              <a:t>Electronic Reportable Lab Result Reporting</a:t>
            </a:r>
          </a:p>
          <a:p>
            <a:pPr lvl="1"/>
            <a:r>
              <a:rPr lang="en-US" sz="2000" dirty="0"/>
              <a:t>Bonus</a:t>
            </a:r>
          </a:p>
          <a:p>
            <a:pPr lvl="2"/>
            <a:r>
              <a:rPr lang="en-US" sz="1600" dirty="0"/>
              <a:t>Public Health Registry Reporting</a:t>
            </a:r>
          </a:p>
          <a:p>
            <a:pPr lvl="2"/>
            <a:r>
              <a:rPr lang="en-US" sz="1600" dirty="0"/>
              <a:t>Clinical Data Registry Reporting</a:t>
            </a:r>
          </a:p>
        </p:txBody>
      </p:sp>
    </p:spTree>
    <p:extLst>
      <p:ext uri="{BB962C8B-B14F-4D97-AF65-F5344CB8AC3E}">
        <p14:creationId xmlns:p14="http://schemas.microsoft.com/office/powerpoint/2010/main" val="3087397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Electronic Clinical Quality Measures (</a:t>
            </a:r>
            <a:r>
              <a:rPr lang="en-US" sz="3600" dirty="0" err="1"/>
              <a:t>eCQMs</a:t>
            </a:r>
            <a:r>
              <a:rPr lang="en-US" sz="3600" dirty="0"/>
              <a:t>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>
            <a:normAutofit/>
          </a:bodyPr>
          <a:lstStyle/>
          <a:p>
            <a:r>
              <a:rPr lang="en-US" sz="2400" dirty="0"/>
              <a:t>Measures specified in a standard electronic format that use data electronically extracted from electronic health records</a:t>
            </a:r>
          </a:p>
          <a:p>
            <a:r>
              <a:rPr lang="en-US" sz="2400" dirty="0"/>
              <a:t>Were initially part of hospital promoting interoperability program but were moved to the hospital inpatient quality reporting program</a:t>
            </a:r>
          </a:p>
          <a:p>
            <a:r>
              <a:rPr lang="en-US" sz="2400" dirty="0"/>
              <a:t>Both CMS and TJC require </a:t>
            </a:r>
            <a:r>
              <a:rPr lang="en-US" sz="2400" dirty="0" err="1"/>
              <a:t>eCQM</a:t>
            </a:r>
            <a:r>
              <a:rPr lang="en-US" sz="2400" dirty="0"/>
              <a:t> reporting</a:t>
            </a:r>
          </a:p>
        </p:txBody>
      </p:sp>
    </p:spTree>
    <p:extLst>
      <p:ext uri="{BB962C8B-B14F-4D97-AF65-F5344CB8AC3E}">
        <p14:creationId xmlns:p14="http://schemas.microsoft.com/office/powerpoint/2010/main" val="199047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johnsoi.SJC\Pictures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6" y="0"/>
            <a:ext cx="91981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802240" y="6005899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50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5159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CMS / TJC Inpatient Quality Measures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274310"/>
              </p:ext>
            </p:extLst>
          </p:nvPr>
        </p:nvGraphicFramePr>
        <p:xfrm>
          <a:off x="381000" y="1066800"/>
          <a:ext cx="8592120" cy="44715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96060">
                  <a:extLst>
                    <a:ext uri="{9D8B030D-6E8A-4147-A177-3AD203B41FA5}">
                      <a16:colId xmlns:a16="http://schemas.microsoft.com/office/drawing/2014/main" val="3435423298"/>
                    </a:ext>
                  </a:extLst>
                </a:gridCol>
                <a:gridCol w="4296060">
                  <a:extLst>
                    <a:ext uri="{9D8B030D-6E8A-4147-A177-3AD203B41FA5}">
                      <a16:colId xmlns:a16="http://schemas.microsoft.com/office/drawing/2014/main" val="379112198"/>
                    </a:ext>
                  </a:extLst>
                </a:gridCol>
              </a:tblGrid>
              <a:tr h="23753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Influenza</a:t>
                      </a:r>
                      <a:r>
                        <a:rPr lang="en-US" sz="1400" baseline="0" dirty="0"/>
                        <a:t> Vaccination Among Healthcare Personnel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Hospital Commitment</a:t>
                      </a:r>
                      <a:r>
                        <a:rPr lang="en-US" sz="1400" baseline="0" dirty="0"/>
                        <a:t> to Health Equity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711673"/>
                  </a:ext>
                </a:extLst>
              </a:tr>
              <a:tr h="23753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COVID-19 Vaccination Among Healthcare Personnel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Safe</a:t>
                      </a:r>
                      <a:r>
                        <a:rPr lang="en-US" sz="1400" baseline="0" dirty="0"/>
                        <a:t> Use of Opioids – Concurrent Prescribing (</a:t>
                      </a:r>
                      <a:r>
                        <a:rPr lang="en-US" sz="1400" baseline="0" dirty="0" err="1"/>
                        <a:t>eCQM</a:t>
                      </a:r>
                      <a:r>
                        <a:rPr lang="en-US" sz="1400" baseline="0" dirty="0"/>
                        <a:t>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891476"/>
                  </a:ext>
                </a:extLst>
              </a:tr>
              <a:tr h="40381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Death Rate among Surgical Inpatients with Serious Treatable Conditions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Severe Obstetric</a:t>
                      </a:r>
                      <a:r>
                        <a:rPr lang="en-US" sz="1400" baseline="0" dirty="0"/>
                        <a:t> Complications (</a:t>
                      </a:r>
                      <a:r>
                        <a:rPr lang="en-US" sz="1400" baseline="0" dirty="0" err="1"/>
                        <a:t>eCQM</a:t>
                      </a:r>
                      <a:r>
                        <a:rPr lang="en-US" sz="1400" baseline="0" dirty="0"/>
                        <a:t>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808415"/>
                  </a:ext>
                </a:extLst>
              </a:tr>
              <a:tr h="40381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Hospital 30-day,</a:t>
                      </a:r>
                      <a:r>
                        <a:rPr lang="en-US" sz="1400" baseline="0" dirty="0"/>
                        <a:t> All-Cause, Risk Standardized Mortality Rate following Acute Ischemic Stroke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Three additional self selected </a:t>
                      </a:r>
                      <a:r>
                        <a:rPr lang="en-US" sz="1400" dirty="0" err="1"/>
                        <a:t>eCQMs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167181"/>
                  </a:ext>
                </a:extLst>
              </a:tr>
              <a:tr h="40381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Risk-Standardized</a:t>
                      </a:r>
                      <a:r>
                        <a:rPr lang="en-US" sz="1400" baseline="0" dirty="0"/>
                        <a:t> Complication Rate Following Primary Elective THA and/or TKA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Cesarean Birth</a:t>
                      </a:r>
                      <a:r>
                        <a:rPr lang="en-US" sz="1400" baseline="0" dirty="0"/>
                        <a:t> (</a:t>
                      </a:r>
                      <a:r>
                        <a:rPr lang="en-US" sz="1400" baseline="0" dirty="0" err="1"/>
                        <a:t>eCQM</a:t>
                      </a:r>
                      <a:r>
                        <a:rPr lang="en-US" sz="1400" baseline="0" dirty="0"/>
                        <a:t>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162369"/>
                  </a:ext>
                </a:extLst>
              </a:tr>
              <a:tr h="57008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Hospital Wide- All-Cause Unplanned Readmission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Hybrid Hospital-Wade All-Cause Risk Standardized Mortality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74269"/>
                  </a:ext>
                </a:extLst>
              </a:tr>
              <a:tr h="23753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Excess Days in Acute</a:t>
                      </a:r>
                      <a:r>
                        <a:rPr lang="en-US" sz="1400" baseline="0" dirty="0"/>
                        <a:t> Care following AMI; HF; PN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Hybrid Hospital</a:t>
                      </a:r>
                      <a:r>
                        <a:rPr lang="en-US" sz="1400" baseline="0" dirty="0"/>
                        <a:t> Wide All-Cause Readmission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075067"/>
                  </a:ext>
                </a:extLst>
              </a:tr>
              <a:tr h="23753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Hospital Risk-Standardized Payment Associated with a 30-Day Episode of Care for AMI; HF; PN; THA/TKA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HCAHPS Survey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940029"/>
                  </a:ext>
                </a:extLst>
              </a:tr>
              <a:tr h="23753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Medicare Spending</a:t>
                      </a:r>
                      <a:r>
                        <a:rPr lang="en-US" sz="1400" baseline="0" dirty="0"/>
                        <a:t> Per Beneficiary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Screening for Social Drivers of Health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223407"/>
                  </a:ext>
                </a:extLst>
              </a:tr>
              <a:tr h="23753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Early Elective Delivery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Screen Positive Rate for Social</a:t>
                      </a:r>
                      <a:r>
                        <a:rPr lang="en-US" sz="1400" baseline="0" dirty="0"/>
                        <a:t> Drivers of Health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671980"/>
                  </a:ext>
                </a:extLst>
              </a:tr>
              <a:tr h="23753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Maternal</a:t>
                      </a:r>
                      <a:r>
                        <a:rPr lang="en-US" sz="1400" baseline="0" dirty="0"/>
                        <a:t> Morbidity Structural Measure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Severe Sepsis / Septic</a:t>
                      </a:r>
                      <a:r>
                        <a:rPr lang="en-US" sz="1400" baseline="0" dirty="0"/>
                        <a:t> Shock Management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226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336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1991</TotalTime>
  <Words>1427</Words>
  <Application>Microsoft Office PowerPoint</Application>
  <PresentationFormat>On-screen Show (4:3)</PresentationFormat>
  <Paragraphs>201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Calibri</vt:lpstr>
      <vt:lpstr>Calibri Light</vt:lpstr>
      <vt:lpstr>Cambria</vt:lpstr>
      <vt:lpstr>David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Quality Reporting Structure</vt:lpstr>
      <vt:lpstr>PowerPoint Presentation</vt:lpstr>
      <vt:lpstr>High Reliability Organization</vt:lpstr>
      <vt:lpstr>PowerPoint Presentation</vt:lpstr>
      <vt:lpstr>Quality reporting requirements</vt:lpstr>
      <vt:lpstr>Hospital Promoting Interoperability</vt:lpstr>
      <vt:lpstr>Electronic Clinical Quality Measures (eCQMs)</vt:lpstr>
      <vt:lpstr>PowerPoint Presentation</vt:lpstr>
      <vt:lpstr>PowerPoint Presentation</vt:lpstr>
      <vt:lpstr>PowerPoint Presentation</vt:lpstr>
      <vt:lpstr>Value Based Payment</vt:lpstr>
      <vt:lpstr>PowerPoint Presentation</vt:lpstr>
      <vt:lpstr>HAC – Hospital Acquired Conditions</vt:lpstr>
      <vt:lpstr>VBP – Value Based Purchasing</vt:lpstr>
      <vt:lpstr>VBP – Value Based Purchasing</vt:lpstr>
      <vt:lpstr>HRRP – Hospital Readmission Reduction Program</vt:lpstr>
      <vt:lpstr>How you can help</vt:lpstr>
      <vt:lpstr>What Physicians Can Do to Help. . . . .</vt:lpstr>
      <vt:lpstr>What Physicians Can Do to Help. . . . 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Inez</dc:creator>
  <cp:lastModifiedBy>King, Ashle S.</cp:lastModifiedBy>
  <cp:revision>61</cp:revision>
  <cp:lastPrinted>2016-07-13T13:07:29Z</cp:lastPrinted>
  <dcterms:created xsi:type="dcterms:W3CDTF">2015-01-08T17:34:45Z</dcterms:created>
  <dcterms:modified xsi:type="dcterms:W3CDTF">2023-12-15T19:49:30Z</dcterms:modified>
</cp:coreProperties>
</file>